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2" r:id="rId3"/>
    <p:sldId id="257" r:id="rId4"/>
    <p:sldId id="258" r:id="rId5"/>
    <p:sldId id="259" r:id="rId6"/>
    <p:sldId id="285" r:id="rId7"/>
    <p:sldId id="260" r:id="rId8"/>
    <p:sldId id="261" r:id="rId9"/>
    <p:sldId id="262" r:id="rId10"/>
    <p:sldId id="265" r:id="rId11"/>
    <p:sldId id="266" r:id="rId12"/>
    <p:sldId id="267" r:id="rId13"/>
    <p:sldId id="269" r:id="rId14"/>
    <p:sldId id="281" r:id="rId15"/>
    <p:sldId id="270" r:id="rId16"/>
    <p:sldId id="272" r:id="rId17"/>
    <p:sldId id="273" r:id="rId18"/>
    <p:sldId id="274" r:id="rId19"/>
    <p:sldId id="275" r:id="rId20"/>
    <p:sldId id="276" r:id="rId21"/>
    <p:sldId id="279" r:id="rId22"/>
    <p:sldId id="280" r:id="rId23"/>
    <p:sldId id="283" r:id="rId24"/>
    <p:sldId id="277" r:id="rId25"/>
    <p:sldId id="286"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3128B1D-0076-4E10-ACB2-E008BE8C529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96682B2-B756-4EFA-9808-770648489EEE}" type="datetimeFigureOut">
              <a:rPr lang="tr-TR" smtClean="0"/>
              <a:pPr/>
              <a:t>12.04.2018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13128B1D-0076-4E10-ACB2-E008BE8C529E}"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6682B2-B756-4EFA-9808-770648489EEE}" type="datetimeFigureOut">
              <a:rPr lang="tr-TR" smtClean="0"/>
              <a:pPr/>
              <a:t>12.04.2018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128B1D-0076-4E10-ACB2-E008BE8C529E}"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ÇÖLYAK HASTALIĞI</a:t>
            </a:r>
            <a:endParaRPr lang="tr-TR" dirty="0"/>
          </a:p>
        </p:txBody>
      </p:sp>
      <p:sp>
        <p:nvSpPr>
          <p:cNvPr id="3" name="2 Alt Başlık"/>
          <p:cNvSpPr>
            <a:spLocks noGrp="1"/>
          </p:cNvSpPr>
          <p:nvPr>
            <p:ph idx="1"/>
          </p:nvPr>
        </p:nvSpPr>
        <p:spPr/>
        <p:txBody>
          <a:bodyPr/>
          <a:lstStyle/>
          <a:p>
            <a:pPr algn="ctr">
              <a:buNone/>
            </a:pPr>
            <a:r>
              <a:rPr lang="tr-TR" dirty="0" smtClean="0"/>
              <a:t> </a:t>
            </a:r>
            <a:r>
              <a:rPr lang="tr-TR" b="1" dirty="0" smtClean="0"/>
              <a:t>ADIYAMAN ÇÖLYAK DERNEĞİ </a:t>
            </a:r>
          </a:p>
          <a:p>
            <a:endParaRPr lang="tr-TR" dirty="0"/>
          </a:p>
        </p:txBody>
      </p:sp>
      <p:pic>
        <p:nvPicPr>
          <p:cNvPr id="1027" name="Picture 3" descr="C:\Users\win-7\Downloads\Çölyak.png"/>
          <p:cNvPicPr>
            <a:picLocks noChangeAspect="1" noChangeArrowheads="1"/>
          </p:cNvPicPr>
          <p:nvPr/>
        </p:nvPicPr>
        <p:blipFill>
          <a:blip r:embed="rId2" cstate="print"/>
          <a:srcRect/>
          <a:stretch>
            <a:fillRect/>
          </a:stretch>
        </p:blipFill>
        <p:spPr bwMode="auto">
          <a:xfrm>
            <a:off x="928662" y="2928934"/>
            <a:ext cx="7643866" cy="37147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12776"/>
            <a:ext cx="8229600" cy="4389120"/>
          </a:xfrm>
        </p:spPr>
        <p:txBody>
          <a:bodyPr>
            <a:normAutofit fontScale="92500" lnSpcReduction="10000"/>
          </a:bodyPr>
          <a:lstStyle/>
          <a:p>
            <a:r>
              <a:rPr lang="tr-TR" b="1" dirty="0" smtClean="0"/>
              <a:t>TEMEL MESAJLAR</a:t>
            </a:r>
            <a:endParaRPr lang="tr-TR" dirty="0" smtClean="0"/>
          </a:p>
          <a:p>
            <a:r>
              <a:rPr lang="tr-TR" dirty="0" smtClean="0"/>
              <a:t>1. </a:t>
            </a:r>
            <a:r>
              <a:rPr lang="tr-TR" dirty="0" err="1" smtClean="0"/>
              <a:t>Çölyak</a:t>
            </a:r>
            <a:r>
              <a:rPr lang="tr-TR" dirty="0" smtClean="0"/>
              <a:t> ince bağırsakları etkiler. </a:t>
            </a:r>
          </a:p>
          <a:p>
            <a:r>
              <a:rPr lang="tr-TR" dirty="0" smtClean="0"/>
              <a:t>2. </a:t>
            </a:r>
            <a:r>
              <a:rPr lang="tr-TR" dirty="0" err="1" smtClean="0"/>
              <a:t>Çölyak</a:t>
            </a:r>
            <a:r>
              <a:rPr lang="tr-TR" dirty="0" smtClean="0"/>
              <a:t> bulaşıcı değildir. </a:t>
            </a:r>
          </a:p>
          <a:p>
            <a:r>
              <a:rPr lang="tr-TR" dirty="0" smtClean="0"/>
              <a:t>3. </a:t>
            </a:r>
            <a:r>
              <a:rPr lang="tr-TR" dirty="0" err="1" smtClean="0"/>
              <a:t>Çölyak</a:t>
            </a:r>
            <a:r>
              <a:rPr lang="tr-TR" dirty="0" smtClean="0"/>
              <a:t> her yaşta ortaya çıkabilmektedir. </a:t>
            </a:r>
          </a:p>
          <a:p>
            <a:r>
              <a:rPr lang="tr-TR" dirty="0" smtClean="0"/>
              <a:t>4. </a:t>
            </a:r>
            <a:r>
              <a:rPr lang="tr-TR" dirty="0" err="1" smtClean="0"/>
              <a:t>Çölyak</a:t>
            </a:r>
            <a:r>
              <a:rPr lang="tr-TR" dirty="0" smtClean="0"/>
              <a:t> belirtileri kişiden kişiye değişebilir. </a:t>
            </a:r>
          </a:p>
          <a:p>
            <a:r>
              <a:rPr lang="tr-TR" dirty="0" smtClean="0"/>
              <a:t>5. </a:t>
            </a:r>
            <a:r>
              <a:rPr lang="tr-TR" dirty="0" err="1" smtClean="0"/>
              <a:t>Çölyak</a:t>
            </a:r>
            <a:r>
              <a:rPr lang="tr-TR" dirty="0" smtClean="0"/>
              <a:t> yıllarca belirti vermeden </a:t>
            </a:r>
            <a:r>
              <a:rPr lang="tr-TR" dirty="0" smtClean="0"/>
              <a:t>sessizce kalabilir. </a:t>
            </a:r>
            <a:endParaRPr lang="tr-TR" dirty="0" smtClean="0"/>
          </a:p>
          <a:p>
            <a:r>
              <a:rPr lang="tr-TR" dirty="0" smtClean="0"/>
              <a:t>6. </a:t>
            </a:r>
            <a:r>
              <a:rPr lang="tr-TR" dirty="0" err="1" smtClean="0"/>
              <a:t>Çölyak’ın</a:t>
            </a:r>
            <a:r>
              <a:rPr lang="tr-TR" dirty="0" smtClean="0"/>
              <a:t> tedavisi yaşam boyu “</a:t>
            </a:r>
            <a:r>
              <a:rPr lang="tr-TR" dirty="0" err="1" smtClean="0"/>
              <a:t>glutensiz</a:t>
            </a:r>
            <a:r>
              <a:rPr lang="tr-TR" dirty="0" smtClean="0"/>
              <a:t> diyet”tir. </a:t>
            </a:r>
          </a:p>
          <a:p>
            <a:r>
              <a:rPr lang="tr-TR" dirty="0" smtClean="0"/>
              <a:t>7. </a:t>
            </a:r>
            <a:r>
              <a:rPr lang="tr-TR" dirty="0" err="1" smtClean="0"/>
              <a:t>Glutensiz</a:t>
            </a:r>
            <a:r>
              <a:rPr lang="tr-TR" dirty="0" smtClean="0"/>
              <a:t> diyet dışında başka bir tedavi yöntemi yoktur. </a:t>
            </a:r>
          </a:p>
          <a:p>
            <a:r>
              <a:rPr lang="tr-TR" dirty="0" smtClean="0"/>
              <a:t>8. </a:t>
            </a:r>
            <a:r>
              <a:rPr lang="tr-TR" dirty="0" err="1" smtClean="0"/>
              <a:t>Çölyaklı</a:t>
            </a:r>
            <a:r>
              <a:rPr lang="tr-TR" dirty="0" smtClean="0"/>
              <a:t> bireyler glütensiz diyetle sağlıklı bir hayat sürer. </a:t>
            </a:r>
          </a:p>
          <a:p>
            <a:r>
              <a:rPr lang="tr-TR" dirty="0" smtClean="0"/>
              <a:t>9. </a:t>
            </a:r>
            <a:r>
              <a:rPr lang="tr-TR" dirty="0" err="1" smtClean="0"/>
              <a:t>Glutensiz</a:t>
            </a:r>
            <a:r>
              <a:rPr lang="tr-TR" dirty="0" smtClean="0"/>
              <a:t> diyete uyumsuzluk veya bırakma durumunda belirti ve bulgular tekrarlar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20688"/>
            <a:ext cx="8229600" cy="5472608"/>
          </a:xfrm>
        </p:spPr>
        <p:txBody>
          <a:bodyPr>
            <a:normAutofit fontScale="92500"/>
          </a:bodyPr>
          <a:lstStyle/>
          <a:p>
            <a:r>
              <a:rPr lang="tr-TR" b="1" dirty="0" smtClean="0"/>
              <a:t>ÇÖLYAK HASTALIĞININ KESİN TANISINI KOYMAK İÇİN EN İYİ YÖNTEM İNCE BAĞIRSAK BİYOPSİSİDİR.</a:t>
            </a:r>
            <a:r>
              <a:rPr lang="tr-TR" dirty="0" smtClean="0"/>
              <a:t> </a:t>
            </a:r>
          </a:p>
          <a:p>
            <a:r>
              <a:rPr lang="tr-TR" dirty="0" smtClean="0"/>
              <a:t>Biyopsi ağızdan, ince bir hortum yardımı ile onikiparmak bağırsağına ulaşılarak yapılır. İşlem kısa süreli olup, çocuklarda anestezi altında da yapılabilmektedir</a:t>
            </a:r>
            <a:r>
              <a:rPr lang="tr-TR" dirty="0" smtClean="0"/>
              <a:t>.</a:t>
            </a:r>
          </a:p>
          <a:p>
            <a:r>
              <a:rPr lang="tr-TR" dirty="0" smtClean="0"/>
              <a:t> </a:t>
            </a:r>
            <a:r>
              <a:rPr lang="tr-TR" dirty="0" smtClean="0"/>
              <a:t>HASTALIĞIN TARANMASI </a:t>
            </a:r>
            <a:r>
              <a:rPr lang="tr-TR" dirty="0" err="1" smtClean="0"/>
              <a:t>Çölyak</a:t>
            </a:r>
            <a:r>
              <a:rPr lang="tr-TR" dirty="0" smtClean="0"/>
              <a:t> hastalığı taraması, </a:t>
            </a:r>
            <a:r>
              <a:rPr lang="tr-TR" dirty="0" err="1" smtClean="0"/>
              <a:t>glutene</a:t>
            </a:r>
            <a:r>
              <a:rPr lang="tr-TR" dirty="0" smtClean="0"/>
              <a:t> karşı antikorların kan testleri ile araştırılmasına dayanır. </a:t>
            </a:r>
            <a:r>
              <a:rPr lang="tr-TR" dirty="0" err="1" smtClean="0"/>
              <a:t>Çölyak</a:t>
            </a:r>
            <a:r>
              <a:rPr lang="tr-TR" dirty="0" smtClean="0"/>
              <a:t> hastalığı kalıtımsal olduğu için tanısı konmuş hastaların özellikle birinci derece akrabaları hastalık açısından taranmalıdır. </a:t>
            </a:r>
            <a:endParaRPr lang="tr-TR" dirty="0" smtClean="0"/>
          </a:p>
          <a:p>
            <a:r>
              <a:rPr lang="tr-TR" dirty="0" smtClean="0"/>
              <a:t>Hasta </a:t>
            </a:r>
            <a:r>
              <a:rPr lang="tr-TR" dirty="0" smtClean="0"/>
              <a:t>insanların 1. derece akrabalarının (ANNE, BABA, ÇOCUKLAR) hasta olma olasılığı %10 dur. Tanı ve tedavi geciktikçe yetersiz beslenme ve diğer komplikasyonların gelişme riski artacaktır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1700808"/>
            <a:ext cx="4499992" cy="3785652"/>
          </a:xfrm>
          <a:prstGeom prst="rect">
            <a:avLst/>
          </a:prstGeom>
        </p:spPr>
        <p:txBody>
          <a:bodyPr wrap="square">
            <a:spAutoFit/>
          </a:bodyPr>
          <a:lstStyle/>
          <a:p>
            <a:r>
              <a:rPr lang="tr-TR" sz="4000" dirty="0"/>
              <a:t>ÇÖLYAK</a:t>
            </a:r>
          </a:p>
          <a:p>
            <a:r>
              <a:rPr lang="tr-TR" sz="4000" dirty="0" smtClean="0"/>
              <a:t>HASTALIĞI</a:t>
            </a:r>
            <a:endParaRPr lang="tr-TR" sz="4000" dirty="0"/>
          </a:p>
          <a:p>
            <a:r>
              <a:rPr lang="tr-TR" sz="4000" dirty="0" smtClean="0"/>
              <a:t>SADECE</a:t>
            </a:r>
            <a:endParaRPr lang="tr-TR" sz="4000" dirty="0"/>
          </a:p>
          <a:p>
            <a:r>
              <a:rPr lang="tr-TR" sz="4000" dirty="0" smtClean="0"/>
              <a:t>ÇOCUKLUK</a:t>
            </a:r>
            <a:endParaRPr lang="tr-TR" sz="4000" dirty="0"/>
          </a:p>
          <a:p>
            <a:r>
              <a:rPr lang="tr-TR" sz="4000" dirty="0" smtClean="0"/>
              <a:t>HASTALIĞI DEĞİLDİR !!!</a:t>
            </a:r>
            <a:endParaRPr lang="tr-TR" sz="4000" dirty="0"/>
          </a:p>
        </p:txBody>
      </p:sp>
      <p:pic>
        <p:nvPicPr>
          <p:cNvPr id="7" name="6 Resim" descr="Ã§Ã¶lyaklÄ± bir insanÄ±n baÄÄ±rsaÄÄ± ile ilgili gÃ¶rsel sonucu"/>
          <p:cNvPicPr/>
          <p:nvPr/>
        </p:nvPicPr>
        <p:blipFill>
          <a:blip r:embed="rId2" cstate="print"/>
          <a:srcRect/>
          <a:stretch>
            <a:fillRect/>
          </a:stretch>
        </p:blipFill>
        <p:spPr bwMode="auto">
          <a:xfrm>
            <a:off x="4283968" y="764704"/>
            <a:ext cx="4320480" cy="496855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115616" y="692696"/>
            <a:ext cx="6715172" cy="3000396"/>
          </a:xfrm>
          <a:prstGeom prst="rect">
            <a:avLst/>
          </a:prstGeom>
          <a:noFill/>
          <a:ln w="9525">
            <a:noFill/>
            <a:miter lim="800000"/>
            <a:headEnd/>
            <a:tailEnd/>
          </a:ln>
          <a:effectLst/>
        </p:spPr>
      </p:pic>
      <p:sp>
        <p:nvSpPr>
          <p:cNvPr id="5" name="4 Dikdörtgen"/>
          <p:cNvSpPr/>
          <p:nvPr/>
        </p:nvSpPr>
        <p:spPr>
          <a:xfrm>
            <a:off x="827584" y="4149080"/>
            <a:ext cx="7429552" cy="1569660"/>
          </a:xfrm>
          <a:prstGeom prst="rect">
            <a:avLst/>
          </a:prstGeom>
        </p:spPr>
        <p:txBody>
          <a:bodyPr wrap="square">
            <a:spAutoFit/>
          </a:bodyPr>
          <a:lstStyle/>
          <a:p>
            <a:r>
              <a:rPr lang="tr-TR" sz="3200" dirty="0" smtClean="0"/>
              <a:t>Kilogramında </a:t>
            </a:r>
            <a:r>
              <a:rPr lang="tr-TR" sz="3200" b="1" dirty="0"/>
              <a:t>20 mg az </a:t>
            </a:r>
            <a:r>
              <a:rPr lang="tr-TR" sz="3200" b="1" dirty="0" smtClean="0"/>
              <a:t>GLUTEN içeren  </a:t>
            </a:r>
            <a:r>
              <a:rPr lang="tr-TR" sz="3200" dirty="0" smtClean="0"/>
              <a:t>gıdalar GLUTENSİZ </a:t>
            </a:r>
            <a:r>
              <a:rPr lang="tr-TR" sz="3200" dirty="0"/>
              <a:t>olarak kabul</a:t>
            </a:r>
          </a:p>
          <a:p>
            <a:r>
              <a:rPr lang="tr-TR" sz="3200" dirty="0" smtClean="0"/>
              <a:t>edilmektedir…</a:t>
            </a:r>
            <a:endParaRPr lang="tr-T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Ã§Ã¶lyaklÄ± bir insanÄ±n baÄÄ±rsaÄÄ± ile ilgili gÃ¶rsel sonucu"/>
          <p:cNvPicPr/>
          <p:nvPr/>
        </p:nvPicPr>
        <p:blipFill>
          <a:blip r:embed="rId2" cstate="print"/>
          <a:srcRect/>
          <a:stretch>
            <a:fillRect/>
          </a:stretch>
        </p:blipFill>
        <p:spPr bwMode="auto">
          <a:xfrm>
            <a:off x="0" y="0"/>
            <a:ext cx="9144000" cy="7029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ÇÖLYAK’  IN TEDAVİSİ</a:t>
            </a:r>
            <a:endParaRPr lang="tr-TR" dirty="0"/>
          </a:p>
        </p:txBody>
      </p:sp>
      <p:sp>
        <p:nvSpPr>
          <p:cNvPr id="3" name="2 İçerik Yer Tutucusu"/>
          <p:cNvSpPr>
            <a:spLocks noGrp="1"/>
          </p:cNvSpPr>
          <p:nvPr>
            <p:ph idx="1"/>
          </p:nvPr>
        </p:nvSpPr>
        <p:spPr/>
        <p:txBody>
          <a:bodyPr/>
          <a:lstStyle/>
          <a:p>
            <a:r>
              <a:rPr lang="tr-TR" dirty="0" err="1"/>
              <a:t>Çölyak</a:t>
            </a:r>
            <a:r>
              <a:rPr lang="tr-TR" dirty="0"/>
              <a:t> hastalığının tek tedavisi</a:t>
            </a:r>
          </a:p>
          <a:p>
            <a:pPr algn="ctr">
              <a:buNone/>
            </a:pPr>
            <a:r>
              <a:rPr lang="tr-TR" b="1" dirty="0"/>
              <a:t>ÖMÜR BOYU </a:t>
            </a:r>
            <a:r>
              <a:rPr lang="tr-TR" b="1" dirty="0" smtClean="0"/>
              <a:t>GLUTENSİZ DİYET </a:t>
            </a:r>
            <a:r>
              <a:rPr lang="tr-TR" b="1" dirty="0"/>
              <a:t>UYGULANMASIDIR</a:t>
            </a:r>
            <a:r>
              <a:rPr lang="tr-TR" b="1" dirty="0" smtClean="0"/>
              <a:t>…</a:t>
            </a:r>
          </a:p>
          <a:p>
            <a:pPr algn="ctr">
              <a:buNone/>
            </a:pPr>
            <a:r>
              <a:rPr lang="tr-TR" b="1" dirty="0" smtClean="0"/>
              <a:t>ÇÖLYAK HASTALARINA GLUTEN İÇEREN BESİNİN ÇOK AZ MİKTARI BİLE ZARAR VEREBİLİR.</a:t>
            </a:r>
            <a:endParaRPr lang="tr-TR" dirty="0" smtClean="0"/>
          </a:p>
          <a:p>
            <a:pPr algn="ctr">
              <a:buNone/>
            </a:pPr>
            <a:endParaRPr lang="tr-TR" dirty="0"/>
          </a:p>
          <a:p>
            <a:r>
              <a:rPr lang="de-DE" b="1" dirty="0" err="1"/>
              <a:t>Bir</a:t>
            </a:r>
            <a:r>
              <a:rPr lang="de-DE" b="1" dirty="0"/>
              <a:t> </a:t>
            </a:r>
            <a:r>
              <a:rPr lang="de-DE" b="1" dirty="0" err="1"/>
              <a:t>kereden</a:t>
            </a:r>
            <a:r>
              <a:rPr lang="de-DE" b="1" dirty="0"/>
              <a:t> </a:t>
            </a:r>
            <a:r>
              <a:rPr lang="de-DE" b="1" dirty="0" err="1"/>
              <a:t>bir</a:t>
            </a:r>
            <a:r>
              <a:rPr lang="de-DE" b="1" dirty="0"/>
              <a:t> </a:t>
            </a:r>
            <a:r>
              <a:rPr lang="de-DE" b="1" dirty="0" err="1"/>
              <a:t>şey</a:t>
            </a:r>
            <a:r>
              <a:rPr lang="de-DE" b="1" dirty="0"/>
              <a:t> </a:t>
            </a:r>
            <a:r>
              <a:rPr lang="de-DE" b="1" dirty="0" err="1" smtClean="0"/>
              <a:t>olmaz</a:t>
            </a:r>
            <a:r>
              <a:rPr lang="tr-TR" b="1" dirty="0" smtClean="0"/>
              <a:t>:</a:t>
            </a:r>
            <a:endParaRPr lang="de-DE" b="1" dirty="0"/>
          </a:p>
          <a:p>
            <a:pPr algn="ctr">
              <a:buNone/>
            </a:pPr>
            <a:r>
              <a:rPr lang="tr-TR" b="1" dirty="0" smtClean="0"/>
              <a:t>                  ÇÖLYAK </a:t>
            </a:r>
            <a:r>
              <a:rPr lang="tr-TR" b="1" dirty="0"/>
              <a:t>için </a:t>
            </a:r>
            <a:r>
              <a:rPr lang="tr-TR" b="1" dirty="0" smtClean="0"/>
              <a:t>geçersiz!!!</a:t>
            </a:r>
            <a:endParaRPr lang="tr-T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785818"/>
          </a:xfrm>
        </p:spPr>
        <p:txBody>
          <a:bodyPr>
            <a:normAutofit fontScale="90000"/>
          </a:bodyPr>
          <a:lstStyle/>
          <a:p>
            <a:pPr algn="ctr"/>
            <a:r>
              <a:rPr lang="tr-TR" b="1" dirty="0"/>
              <a:t>GLUTENSİZ DİYET</a:t>
            </a:r>
            <a:endParaRPr lang="tr-TR" dirty="0"/>
          </a:p>
        </p:txBody>
      </p:sp>
      <p:sp>
        <p:nvSpPr>
          <p:cNvPr id="3" name="2 İçerik Yer Tutucusu"/>
          <p:cNvSpPr>
            <a:spLocks noGrp="1"/>
          </p:cNvSpPr>
          <p:nvPr>
            <p:ph idx="1"/>
          </p:nvPr>
        </p:nvSpPr>
        <p:spPr>
          <a:xfrm>
            <a:off x="457200" y="1000108"/>
            <a:ext cx="8229600" cy="5324492"/>
          </a:xfrm>
        </p:spPr>
        <p:txBody>
          <a:bodyPr>
            <a:normAutofit/>
          </a:bodyPr>
          <a:lstStyle/>
          <a:p>
            <a:r>
              <a:rPr lang="tr-TR" dirty="0" err="1" smtClean="0"/>
              <a:t>Glutensiz</a:t>
            </a:r>
            <a:r>
              <a:rPr lang="tr-TR" dirty="0" smtClean="0"/>
              <a:t> </a:t>
            </a:r>
            <a:r>
              <a:rPr lang="tr-TR" dirty="0"/>
              <a:t>diyete başlandıktan </a:t>
            </a:r>
            <a:r>
              <a:rPr lang="tr-TR" dirty="0" smtClean="0"/>
              <a:t>iki hafta </a:t>
            </a:r>
            <a:r>
              <a:rPr lang="tr-TR" dirty="0"/>
              <a:t>içinde %70 </a:t>
            </a:r>
            <a:r>
              <a:rPr lang="tr-TR" dirty="0" smtClean="0"/>
              <a:t>hastada belirtiler…</a:t>
            </a:r>
          </a:p>
          <a:p>
            <a:pPr>
              <a:buNone/>
            </a:pPr>
            <a:r>
              <a:rPr lang="tr-TR" dirty="0" smtClean="0"/>
              <a:t>6 </a:t>
            </a:r>
            <a:r>
              <a:rPr lang="tr-TR" dirty="0"/>
              <a:t>ay içinde </a:t>
            </a:r>
            <a:r>
              <a:rPr lang="tr-TR" dirty="0" err="1"/>
              <a:t>serolojik</a:t>
            </a:r>
            <a:r>
              <a:rPr lang="tr-TR" dirty="0"/>
              <a:t> </a:t>
            </a:r>
            <a:r>
              <a:rPr lang="tr-TR" dirty="0" smtClean="0"/>
              <a:t>testler düzelmesi </a:t>
            </a:r>
            <a:r>
              <a:rPr lang="tr-TR" dirty="0"/>
              <a:t>diyete uyumu </a:t>
            </a:r>
            <a:r>
              <a:rPr lang="tr-TR" dirty="0" smtClean="0"/>
              <a:t>ve düzelmeyi </a:t>
            </a:r>
            <a:r>
              <a:rPr lang="tr-TR" dirty="0"/>
              <a:t>gösterir</a:t>
            </a:r>
            <a:r>
              <a:rPr lang="tr-TR" dirty="0" smtClean="0"/>
              <a:t>….</a:t>
            </a:r>
            <a:endParaRPr lang="tr-TR" dirty="0"/>
          </a:p>
          <a:p>
            <a:r>
              <a:rPr lang="tr-TR" dirty="0" smtClean="0"/>
              <a:t>Histolojik </a:t>
            </a:r>
            <a:r>
              <a:rPr lang="tr-TR" dirty="0"/>
              <a:t>düzelme tam olarak </a:t>
            </a:r>
            <a:r>
              <a:rPr lang="tr-TR" dirty="0" smtClean="0"/>
              <a:t>6 ayda olur.</a:t>
            </a:r>
            <a:endParaRPr lang="tr-TR" dirty="0"/>
          </a:p>
        </p:txBody>
      </p:sp>
      <p:pic>
        <p:nvPicPr>
          <p:cNvPr id="4" name="Picture 2" descr="C:\Users\win-7\Desktop\indir (1).jpg"/>
          <p:cNvPicPr>
            <a:picLocks noChangeAspect="1" noChangeArrowheads="1"/>
          </p:cNvPicPr>
          <p:nvPr/>
        </p:nvPicPr>
        <p:blipFill>
          <a:blip r:embed="rId2" cstate="print"/>
          <a:srcRect/>
          <a:stretch>
            <a:fillRect/>
          </a:stretch>
        </p:blipFill>
        <p:spPr bwMode="auto">
          <a:xfrm>
            <a:off x="683568" y="3356992"/>
            <a:ext cx="7715304" cy="307240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lstStyle/>
          <a:p>
            <a:pPr algn="ctr"/>
            <a:r>
              <a:rPr lang="tr-TR" b="1" dirty="0"/>
              <a:t>Diyete </a:t>
            </a:r>
            <a:r>
              <a:rPr lang="tr-TR" b="1" dirty="0" smtClean="0"/>
              <a:t>Uyumsuzluk</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TEDAVİ EDİLMEYEN ÇÖLYAK HASTALIĞININ KÖTÜ SONUÇLARI NELERDİR?</a:t>
            </a:r>
          </a:p>
          <a:p>
            <a:r>
              <a:rPr lang="tr-TR" dirty="0" smtClean="0"/>
              <a:t> Beslenmenin büyüme ve gelişme için çok önemli olduğu bir dönemde </a:t>
            </a:r>
            <a:r>
              <a:rPr lang="tr-TR" dirty="0" err="1" smtClean="0"/>
              <a:t>Çölyak</a:t>
            </a:r>
            <a:r>
              <a:rPr lang="tr-TR" dirty="0" smtClean="0"/>
              <a:t> hastalığı besinlerin emilimini önleyerek kısa boya neden olur. </a:t>
            </a:r>
          </a:p>
          <a:p>
            <a:r>
              <a:rPr lang="tr-TR" dirty="0" smtClean="0"/>
              <a:t>Kansızlık</a:t>
            </a:r>
          </a:p>
          <a:p>
            <a:r>
              <a:rPr lang="tr-TR" dirty="0" smtClean="0"/>
              <a:t> </a:t>
            </a:r>
            <a:r>
              <a:rPr lang="tr-TR" dirty="0" smtClean="0"/>
              <a:t>Kemik erimesi</a:t>
            </a:r>
            <a:endParaRPr lang="tr-TR" dirty="0" smtClean="0"/>
          </a:p>
          <a:p>
            <a:r>
              <a:rPr lang="tr-TR" dirty="0" smtClean="0"/>
              <a:t>– Kemik kırıkları </a:t>
            </a:r>
            <a:r>
              <a:rPr lang="tr-TR" dirty="0" err="1" smtClean="0"/>
              <a:t>Folik</a:t>
            </a:r>
            <a:r>
              <a:rPr lang="tr-TR" dirty="0" smtClean="0"/>
              <a:t> asit adlı vitaminin yetersiz emilimi sonucu olabilir. </a:t>
            </a:r>
            <a:r>
              <a:rPr lang="tr-TR" dirty="0" err="1" smtClean="0"/>
              <a:t>Folik</a:t>
            </a:r>
            <a:r>
              <a:rPr lang="tr-TR" dirty="0" smtClean="0"/>
              <a:t> asit eksikliği beyinde kalsiyum birikimlerine neden olabilir. </a:t>
            </a:r>
          </a:p>
          <a:p>
            <a:r>
              <a:rPr lang="tr-TR" dirty="0" smtClean="0"/>
              <a:t>Felç veya nöbetler</a:t>
            </a:r>
          </a:p>
          <a:p>
            <a:r>
              <a:rPr lang="tr-TR" dirty="0" smtClean="0"/>
              <a:t> Gebe Kadınlarda Tekrarlayan düşükler </a:t>
            </a:r>
            <a:r>
              <a:rPr lang="tr-TR" dirty="0" err="1" smtClean="0"/>
              <a:t>Çölyak</a:t>
            </a:r>
            <a:r>
              <a:rPr lang="tr-TR" dirty="0" smtClean="0"/>
              <a:t> hastalığı olan ve tedavi edilmemiş gebelerin bebeklerinde sinir sistemi gelişim bozuklukları gibi sorunlar görülebilir.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636680"/>
          </a:xfrm>
        </p:spPr>
        <p:txBody>
          <a:bodyPr>
            <a:normAutofit fontScale="90000"/>
          </a:bodyPr>
          <a:lstStyle/>
          <a:p>
            <a:pPr algn="ctr"/>
            <a:r>
              <a:rPr lang="tr-TR" b="1" dirty="0" err="1" smtClean="0"/>
              <a:t>Çölyak</a:t>
            </a:r>
            <a:r>
              <a:rPr lang="tr-TR" b="1" dirty="0" smtClean="0"/>
              <a:t> yaşam biçimidir...</a:t>
            </a:r>
            <a:endParaRPr lang="tr-TR" dirty="0"/>
          </a:p>
        </p:txBody>
      </p:sp>
      <p:sp>
        <p:nvSpPr>
          <p:cNvPr id="3" name="2 İçerik Yer Tutucusu"/>
          <p:cNvSpPr>
            <a:spLocks noGrp="1"/>
          </p:cNvSpPr>
          <p:nvPr>
            <p:ph idx="1"/>
          </p:nvPr>
        </p:nvSpPr>
        <p:spPr>
          <a:xfrm>
            <a:off x="457200" y="1196752"/>
            <a:ext cx="8229600" cy="5127848"/>
          </a:xfrm>
        </p:spPr>
        <p:txBody>
          <a:bodyPr>
            <a:noAutofit/>
          </a:bodyPr>
          <a:lstStyle/>
          <a:p>
            <a:r>
              <a:rPr lang="tr-TR" sz="1800" b="1" dirty="0" smtClean="0"/>
              <a:t>İLK KEZ TEŞHIS ALAN BİREY VE AİLELERİN YAŞADIĞI SORUNLAR?</a:t>
            </a:r>
            <a:endParaRPr lang="tr-TR" sz="1800" dirty="0" smtClean="0"/>
          </a:p>
          <a:p>
            <a:r>
              <a:rPr lang="tr-TR" sz="1800" dirty="0" smtClean="0"/>
              <a:t>İlk kez teşhis alan </a:t>
            </a:r>
            <a:r>
              <a:rPr lang="tr-TR" sz="1800" dirty="0" err="1" smtClean="0"/>
              <a:t>çölyaklı</a:t>
            </a:r>
            <a:r>
              <a:rPr lang="tr-TR" sz="1800" dirty="0" smtClean="0"/>
              <a:t> ve ailesi için </a:t>
            </a:r>
            <a:r>
              <a:rPr lang="tr-TR" sz="1800" dirty="0" err="1" smtClean="0"/>
              <a:t>travmatik</a:t>
            </a:r>
            <a:r>
              <a:rPr lang="tr-TR" sz="1800" dirty="0" smtClean="0"/>
              <a:t> bir dönem başlar bir anda özgürlüğün kısıtlandığı sosyal hayatın sona ereceği ve çaresizlik dolu günlerin başlayacağı düşünülür. Alışma ve sakinleşme her bireyde farklı zamanlarda olmaktadır. Kimi aileler bu durumu dünyanın sonu gibi görmekte, kimileri yıllarca süren sıkıntıların bir çözümü olduğunu görerek rahatlamaktadır. Bu durumda ilk teşhis alan </a:t>
            </a:r>
            <a:r>
              <a:rPr lang="tr-TR" sz="1800" dirty="0" err="1" smtClean="0"/>
              <a:t>çölyaklı</a:t>
            </a:r>
            <a:r>
              <a:rPr lang="tr-TR" sz="1800" dirty="0" smtClean="0"/>
              <a:t> bireylerin psikolojik destek almaları önerilebilir. Bu dönemi kolay atlatmalarını ve diyete uyum sağlamalarını destekleyecek daha önce teşhis alan bireylerle görüşmelerini derneklerle iletişime geçmeleri faydalı olacaktır. </a:t>
            </a:r>
          </a:p>
          <a:p>
            <a:r>
              <a:rPr lang="tr-TR" sz="1800" b="1" dirty="0" smtClean="0"/>
              <a:t>ÇÖLYAK TANISI ALAN BİREYLER İÇİN GEREKEN DESTEKLER NEDİR? </a:t>
            </a:r>
            <a:r>
              <a:rPr lang="tr-TR" sz="1800" dirty="0" smtClean="0"/>
              <a:t/>
            </a:r>
            <a:br>
              <a:rPr lang="tr-TR" sz="1800" dirty="0" smtClean="0"/>
            </a:br>
            <a:r>
              <a:rPr lang="tr-TR" sz="1800" dirty="0" smtClean="0"/>
              <a:t>En büyük destek daha önce tanı alan bireylerden gelecektir. İlk teşhiste birey eğer daha önce ÇÖLYAK hastalığını hiç duymamışsa kendisini bir anda çaresiz ve yalnız hissedebilir. Oysa etrafında daha önce teşhis alan ve hayatının son derece kolayca idame ettiren bir örnek görürse alışma süreci çok daha kolay olmaktadır. Bu durumda derneklere ve sivil toplum örgütlerine çok görev düşmektedir.</a:t>
            </a:r>
          </a:p>
          <a:p>
            <a:pPr>
              <a:buNone/>
            </a:pPr>
            <a:r>
              <a:rPr lang="tr-TR" sz="2000" dirty="0" smtClean="0"/>
              <a:t/>
            </a:r>
            <a:br>
              <a:rPr lang="tr-TR" sz="2000" dirty="0" smtClean="0"/>
            </a:br>
            <a:endParaRPr lang="tr-T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32656"/>
            <a:ext cx="8229600" cy="5397232"/>
          </a:xfrm>
        </p:spPr>
        <p:txBody>
          <a:bodyPr>
            <a:normAutofit fontScale="92500"/>
          </a:bodyPr>
          <a:lstStyle/>
          <a:p>
            <a:endParaRPr lang="tr-TR" dirty="0" smtClean="0"/>
          </a:p>
          <a:p>
            <a:pPr algn="ctr">
              <a:buNone/>
            </a:pPr>
            <a:r>
              <a:rPr lang="tr-TR" dirty="0" smtClean="0"/>
              <a:t>GLUTENSİZ BESLENME İÇİN NELER YAPILABİLİR???</a:t>
            </a:r>
          </a:p>
          <a:p>
            <a:endParaRPr lang="tr-TR" dirty="0" smtClean="0"/>
          </a:p>
          <a:p>
            <a:r>
              <a:rPr lang="tr-TR" dirty="0" err="1" smtClean="0"/>
              <a:t>Glutensiz</a:t>
            </a:r>
            <a:r>
              <a:rPr lang="tr-TR" dirty="0" smtClean="0"/>
              <a:t> </a:t>
            </a:r>
            <a:r>
              <a:rPr lang="tr-TR" dirty="0"/>
              <a:t>ürünlere;</a:t>
            </a:r>
          </a:p>
          <a:p>
            <a:r>
              <a:rPr lang="tr-TR" dirty="0" smtClean="0"/>
              <a:t>Daha </a:t>
            </a:r>
            <a:r>
              <a:rPr lang="tr-TR" dirty="0"/>
              <a:t>kolay</a:t>
            </a:r>
          </a:p>
          <a:p>
            <a:r>
              <a:rPr lang="tr-TR" dirty="0" smtClean="0"/>
              <a:t>Daha ucuz ulaşabilmek</a:t>
            </a:r>
          </a:p>
          <a:p>
            <a:r>
              <a:rPr lang="tr-TR" sz="2200" b="1" dirty="0" smtClean="0"/>
              <a:t>GLUTENSİZ ÜRÜNLERİN FİYATI NORMAL BESİNLERE GÖRE KAT BE KAT DAHA YÜKSEKTİR.</a:t>
            </a:r>
            <a:endParaRPr lang="tr-TR" dirty="0"/>
          </a:p>
          <a:p>
            <a:r>
              <a:rPr lang="tr-TR" dirty="0" smtClean="0"/>
              <a:t>Ürünlerin </a:t>
            </a:r>
            <a:r>
              <a:rPr lang="tr-TR" dirty="0"/>
              <a:t>etiketlendirilmesi</a:t>
            </a:r>
          </a:p>
          <a:p>
            <a:r>
              <a:rPr lang="tr-TR" dirty="0" smtClean="0"/>
              <a:t>Kamu </a:t>
            </a:r>
            <a:r>
              <a:rPr lang="tr-TR" dirty="0"/>
              <a:t>oyunda hastalığın </a:t>
            </a:r>
            <a:r>
              <a:rPr lang="tr-TR" dirty="0" smtClean="0"/>
              <a:t>önemini vurgulamak</a:t>
            </a:r>
            <a:endParaRPr lang="tr-TR" dirty="0"/>
          </a:p>
          <a:p>
            <a:r>
              <a:rPr lang="tr-TR" dirty="0" smtClean="0"/>
              <a:t>Hastaların </a:t>
            </a:r>
            <a:r>
              <a:rPr lang="tr-TR" dirty="0"/>
              <a:t>birbirleriyle tanışmaları için</a:t>
            </a:r>
          </a:p>
          <a:p>
            <a:r>
              <a:rPr lang="tr-TR" dirty="0"/>
              <a:t>ÇÖLYAKLA YAŞAM DERNEĞİ </a:t>
            </a:r>
            <a:r>
              <a:rPr lang="tr-TR" dirty="0" smtClean="0"/>
              <a:t>KURMAK GEREKLİDİR!!!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Ã§Ã¶lyaklÄ± bir insanÄ±n baÄÄ±rsaÄÄ± ile ilgili gÃ¶rsel sonucu"/>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003232" cy="1282154"/>
          </a:xfrm>
        </p:spPr>
        <p:txBody>
          <a:bodyPr>
            <a:noAutofit/>
          </a:bodyPr>
          <a:lstStyle/>
          <a:p>
            <a:pPr algn="ctr"/>
            <a:r>
              <a:rPr lang="tr-TR" sz="4000" dirty="0" smtClean="0"/>
              <a:t>Dernek yönetim kurulu üyemiz Diyetisyen AHMET DEMİR </a:t>
            </a:r>
            <a:r>
              <a:rPr lang="tr-TR" sz="4000" dirty="0" err="1" smtClean="0"/>
              <a:t>BEY’in</a:t>
            </a:r>
            <a:r>
              <a:rPr lang="tr-TR" sz="4000" dirty="0" smtClean="0"/>
              <a:t> Mektubu</a:t>
            </a:r>
            <a:endParaRPr lang="tr-TR" sz="4000" dirty="0"/>
          </a:p>
        </p:txBody>
      </p:sp>
      <p:sp>
        <p:nvSpPr>
          <p:cNvPr id="3" name="2 İçerik Yer Tutucusu"/>
          <p:cNvSpPr>
            <a:spLocks noGrp="1"/>
          </p:cNvSpPr>
          <p:nvPr>
            <p:ph idx="1"/>
          </p:nvPr>
        </p:nvSpPr>
        <p:spPr>
          <a:xfrm>
            <a:off x="395536" y="1484784"/>
            <a:ext cx="8229600" cy="4525963"/>
          </a:xfrm>
        </p:spPr>
        <p:txBody>
          <a:bodyPr>
            <a:noAutofit/>
          </a:bodyPr>
          <a:lstStyle/>
          <a:p>
            <a:pPr>
              <a:buNone/>
            </a:pPr>
            <a:r>
              <a:rPr lang="tr-TR" sz="2000" dirty="0" smtClean="0"/>
              <a:t>     Dernek yönetim kurulu üyemiz </a:t>
            </a:r>
          </a:p>
          <a:p>
            <a:pPr algn="ctr">
              <a:buNone/>
            </a:pPr>
            <a:r>
              <a:rPr lang="tr-TR" sz="2000" dirty="0" smtClean="0"/>
              <a:t>Diyetisyen AHMET DEMİR BEYİN Mektubu: </a:t>
            </a:r>
          </a:p>
          <a:p>
            <a:pPr algn="ctr">
              <a:buNone/>
            </a:pPr>
            <a:r>
              <a:rPr lang="tr-TR" sz="2000" dirty="0" smtClean="0"/>
              <a:t>         ÇÖLYAKLIDAN MEKTUP</a:t>
            </a:r>
          </a:p>
          <a:p>
            <a:pPr>
              <a:buNone/>
            </a:pPr>
            <a:r>
              <a:rPr lang="tr-TR" sz="2000" dirty="0" smtClean="0"/>
              <a:t>           Merhaba arkadaşım.Nasılsın?</a:t>
            </a:r>
          </a:p>
          <a:p>
            <a:pPr>
              <a:buNone/>
            </a:pPr>
            <a:r>
              <a:rPr lang="tr-TR" sz="2000" dirty="0" smtClean="0"/>
              <a:t>            Ben mi? Sayende bazen iyiyim ama çoğu zamanda kötüleşiyorum.Neden </a:t>
            </a:r>
            <a:r>
              <a:rPr lang="tr-TR" sz="2000" dirty="0" smtClean="0"/>
              <a:t>kötüsün diye </a:t>
            </a:r>
            <a:r>
              <a:rPr lang="tr-TR" sz="2000" dirty="0" smtClean="0"/>
              <a:t>sorma.Senin yüzünden kötüleşiyorum</a:t>
            </a:r>
            <a:r>
              <a:rPr lang="tr-TR" sz="2000" dirty="0" smtClean="0"/>
              <a:t>. Çok </a:t>
            </a:r>
            <a:r>
              <a:rPr lang="tr-TR" sz="2000" dirty="0" smtClean="0"/>
              <a:t>mu merak </a:t>
            </a:r>
            <a:r>
              <a:rPr lang="tr-TR" sz="2000" dirty="0" smtClean="0"/>
              <a:t>ettin kötü </a:t>
            </a:r>
            <a:r>
              <a:rPr lang="tr-TR" sz="2000" dirty="0" smtClean="0"/>
              <a:t>olmamın </a:t>
            </a:r>
            <a:r>
              <a:rPr lang="tr-TR" sz="2000" dirty="0" err="1" smtClean="0"/>
              <a:t>sebini</a:t>
            </a:r>
            <a:r>
              <a:rPr lang="tr-TR" sz="2000" dirty="0" smtClean="0"/>
              <a:t>? Dinle o zaman anlatıyorum</a:t>
            </a:r>
            <a:r>
              <a:rPr lang="tr-TR" sz="2000" dirty="0" smtClean="0"/>
              <a:t>. Benim </a:t>
            </a:r>
            <a:r>
              <a:rPr lang="tr-TR" sz="2000" dirty="0" smtClean="0"/>
              <a:t>bir rahatsızlığım var</a:t>
            </a:r>
            <a:r>
              <a:rPr lang="tr-TR" sz="2000" dirty="0" smtClean="0"/>
              <a:t>. Adına </a:t>
            </a:r>
            <a:r>
              <a:rPr lang="tr-TR" sz="2000" dirty="0" err="1" smtClean="0"/>
              <a:t>çölyak</a:t>
            </a:r>
            <a:r>
              <a:rPr lang="tr-TR" sz="2000" dirty="0" smtClean="0"/>
              <a:t> hastalığı diyorlar</a:t>
            </a:r>
            <a:r>
              <a:rPr lang="tr-TR" sz="2000" dirty="0" smtClean="0"/>
              <a:t>. Öyle </a:t>
            </a:r>
            <a:r>
              <a:rPr lang="tr-TR" sz="2000" dirty="0" smtClean="0"/>
              <a:t>yataklara düşüren ,ağır ağır ilaçlar kullandıran bir hastalık değil bu. Ömrüm boyunca yiyeceklerime,içeceklerime dikkat etmemi gerektiren bir hastalık</a:t>
            </a:r>
            <a:r>
              <a:rPr lang="tr-TR" sz="2000" dirty="0" smtClean="0"/>
              <a:t>. </a:t>
            </a:r>
            <a:r>
              <a:rPr lang="tr-TR" sz="2000" dirty="0" err="1" smtClean="0"/>
              <a:t>G</a:t>
            </a:r>
            <a:r>
              <a:rPr lang="tr-TR" sz="2000" dirty="0" err="1" smtClean="0"/>
              <a:t>lutenli</a:t>
            </a:r>
            <a:r>
              <a:rPr lang="tr-TR" sz="2000" dirty="0" smtClean="0"/>
              <a:t> </a:t>
            </a:r>
            <a:r>
              <a:rPr lang="tr-TR" sz="2000" dirty="0" smtClean="0"/>
              <a:t>yiyecekleri yiyemiyorum mesela</a:t>
            </a:r>
            <a:r>
              <a:rPr lang="tr-TR" sz="2000" dirty="0" smtClean="0"/>
              <a:t>. </a:t>
            </a:r>
            <a:r>
              <a:rPr lang="tr-TR" sz="2000" dirty="0" err="1" smtClean="0"/>
              <a:t>Glutenli</a:t>
            </a:r>
            <a:r>
              <a:rPr lang="tr-TR" sz="2000" dirty="0" smtClean="0"/>
              <a:t> </a:t>
            </a:r>
            <a:r>
              <a:rPr lang="tr-TR" sz="2000" dirty="0" smtClean="0"/>
              <a:t>yiyecekler neler mi?  Kısaca içerisine </a:t>
            </a:r>
            <a:r>
              <a:rPr lang="tr-TR" sz="2000" dirty="0" smtClean="0"/>
              <a:t>arpa, buğday </a:t>
            </a:r>
            <a:r>
              <a:rPr lang="tr-TR" sz="2000" dirty="0" smtClean="0"/>
              <a:t>ve çavdar unlarından veya kendilerinin konulduğu her yiyecek diyebilirim.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548680"/>
            <a:ext cx="8229600" cy="5199856"/>
          </a:xfrm>
        </p:spPr>
        <p:txBody>
          <a:bodyPr>
            <a:noAutofit/>
          </a:bodyPr>
          <a:lstStyle/>
          <a:p>
            <a:r>
              <a:rPr lang="tr-TR" sz="2200" dirty="0" smtClean="0"/>
              <a:t>      Hep diyorsun ya dışarıda yemek yiyelim diye,bende seni kıramıyorum da geliyorum  seninle yemek yemeye</a:t>
            </a:r>
            <a:r>
              <a:rPr lang="tr-TR" sz="2200" dirty="0" smtClean="0"/>
              <a:t>. Oturup </a:t>
            </a:r>
            <a:r>
              <a:rPr lang="tr-TR" sz="2200" dirty="0" smtClean="0"/>
              <a:t>bir şeyler yiyoruz. İşte o günler akşamları rahatsızlanıyorum.Karın ağrılarım oluyor</a:t>
            </a:r>
            <a:r>
              <a:rPr lang="tr-TR" sz="2200" dirty="0" smtClean="0"/>
              <a:t>. Ellerim </a:t>
            </a:r>
            <a:r>
              <a:rPr lang="tr-TR" sz="2200" dirty="0" smtClean="0"/>
              <a:t>ayaklarım şişiyor</a:t>
            </a:r>
            <a:r>
              <a:rPr lang="tr-TR" sz="2200" dirty="0" smtClean="0"/>
              <a:t>. Başım </a:t>
            </a:r>
            <a:r>
              <a:rPr lang="tr-TR" sz="2200" dirty="0" smtClean="0"/>
              <a:t>başım dönüyor ve sabaha kadar uyuyamıyorum</a:t>
            </a:r>
            <a:r>
              <a:rPr lang="tr-TR" sz="2200" dirty="0" smtClean="0"/>
              <a:t>. Bunların </a:t>
            </a:r>
            <a:r>
              <a:rPr lang="tr-TR" sz="2200" dirty="0" smtClean="0"/>
              <a:t>hepsi seni kıramadığım için oluyor</a:t>
            </a:r>
            <a:r>
              <a:rPr lang="tr-TR" sz="2200" dirty="0" smtClean="0"/>
              <a:t>. Aslında </a:t>
            </a:r>
            <a:r>
              <a:rPr lang="tr-TR" sz="2200" dirty="0" smtClean="0"/>
              <a:t>benim </a:t>
            </a:r>
            <a:r>
              <a:rPr lang="tr-TR" sz="2200" dirty="0" err="1" smtClean="0"/>
              <a:t>çölyaklı</a:t>
            </a:r>
            <a:r>
              <a:rPr lang="tr-TR" sz="2200" dirty="0" smtClean="0"/>
              <a:t> olduğumu da biliyorsun,seninde hassas olman gerekmez mi? Hani sen hep çiğköfte yiyorsun ya, işte ben  onu yiyemiyorum</a:t>
            </a:r>
            <a:r>
              <a:rPr lang="tr-TR" sz="2200" dirty="0" smtClean="0"/>
              <a:t>. Dönüp </a:t>
            </a:r>
            <a:r>
              <a:rPr lang="tr-TR" sz="2200" dirty="0" smtClean="0"/>
              <a:t>üstüne hadi bir de künefe yiyelim diyorsun.mesela ben hem çiğköfteyi hem de künefeyi çok seviyorum</a:t>
            </a:r>
            <a:r>
              <a:rPr lang="tr-TR" sz="2200" dirty="0" smtClean="0"/>
              <a:t>. Hem </a:t>
            </a:r>
            <a:r>
              <a:rPr lang="tr-TR" sz="2200" dirty="0" smtClean="0"/>
              <a:t>nefsimle hem de seninle çatışıyorum beynimde ama hepsiz galip geliyorsunuz</a:t>
            </a:r>
            <a:r>
              <a:rPr lang="tr-TR" sz="2200" dirty="0" smtClean="0"/>
              <a:t>. Sonra </a:t>
            </a:r>
            <a:r>
              <a:rPr lang="tr-TR" sz="2200" dirty="0" smtClean="0"/>
              <a:t>acısını ben çekiyorum</a:t>
            </a:r>
            <a:r>
              <a:rPr lang="tr-TR" sz="2200" dirty="0" smtClean="0"/>
              <a:t>. Mesela </a:t>
            </a:r>
            <a:r>
              <a:rPr lang="tr-TR" sz="2200" dirty="0" smtClean="0"/>
              <a:t>bulgur pilavı yerine pirinç pilavı yiyebiliriz</a:t>
            </a:r>
            <a:r>
              <a:rPr lang="tr-TR" sz="2200" dirty="0" smtClean="0"/>
              <a:t>. Ayran </a:t>
            </a:r>
            <a:r>
              <a:rPr lang="tr-TR" sz="2200" dirty="0" smtClean="0"/>
              <a:t>içebiliriz,her türlü sebze yemeğini,et yemeklerini yiyebiliriz</a:t>
            </a:r>
            <a:r>
              <a:rPr lang="tr-TR" sz="2200" dirty="0" smtClean="0"/>
              <a:t>. </a:t>
            </a:r>
            <a:r>
              <a:rPr lang="tr-TR" sz="2200" dirty="0" err="1" smtClean="0"/>
              <a:t>Cibs</a:t>
            </a:r>
            <a:r>
              <a:rPr lang="tr-TR" sz="2200" dirty="0" smtClean="0"/>
              <a:t>,bisküvi,poğaça,simit…vs </a:t>
            </a:r>
            <a:r>
              <a:rPr lang="tr-TR" sz="2200" dirty="0" smtClean="0"/>
              <a:t>de </a:t>
            </a:r>
            <a:r>
              <a:rPr lang="tr-TR" sz="2200" dirty="0" err="1" smtClean="0"/>
              <a:t>yemeyiverlim</a:t>
            </a:r>
            <a:r>
              <a:rPr lang="tr-TR" sz="2200" dirty="0" smtClean="0"/>
              <a:t>. Ne </a:t>
            </a:r>
            <a:r>
              <a:rPr lang="tr-TR" sz="2200" dirty="0" smtClean="0"/>
              <a:t>olacak sanki</a:t>
            </a:r>
            <a:r>
              <a:rPr lang="tr-TR" sz="2200" dirty="0" smtClean="0"/>
              <a:t>. Bak </a:t>
            </a:r>
            <a:r>
              <a:rPr lang="tr-TR" sz="2200" dirty="0" smtClean="0"/>
              <a:t>arkadaşım,beni seviyorsan benim hassasiyetim senin de hassasiyetin olmalı.</a:t>
            </a:r>
            <a:endParaRPr lang="tr-T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412776"/>
            <a:ext cx="8229600" cy="4389120"/>
          </a:xfrm>
        </p:spPr>
        <p:txBody>
          <a:bodyPr>
            <a:normAutofit fontScale="92500" lnSpcReduction="10000"/>
          </a:bodyPr>
          <a:lstStyle/>
          <a:p>
            <a:pPr>
              <a:buNone/>
            </a:pPr>
            <a:r>
              <a:rPr lang="tr-TR" sz="2800" dirty="0" smtClean="0"/>
              <a:t>         Tekrar söylüyorum benim bir rahatsızlığım var  adına </a:t>
            </a:r>
            <a:r>
              <a:rPr lang="tr-TR" sz="2800" dirty="0" err="1" smtClean="0"/>
              <a:t>çölyak</a:t>
            </a:r>
            <a:r>
              <a:rPr lang="tr-TR" sz="2800" dirty="0" smtClean="0"/>
              <a:t> hastalığı diyorlar</a:t>
            </a:r>
            <a:r>
              <a:rPr lang="tr-TR" sz="2800" dirty="0" smtClean="0"/>
              <a:t>. Şimdi </a:t>
            </a:r>
            <a:r>
              <a:rPr lang="tr-TR" sz="2800" dirty="0" smtClean="0"/>
              <a:t>senden ricam şudur;beni,bana zarar veren yiyecekleri yemeye  zorlama ve ne olur sende benim yanımda yeme</a:t>
            </a:r>
            <a:r>
              <a:rPr lang="tr-TR" sz="2800" dirty="0" smtClean="0"/>
              <a:t>. Seni </a:t>
            </a:r>
            <a:r>
              <a:rPr lang="tr-TR" sz="2800" dirty="0" smtClean="0"/>
              <a:t>nefsimle aynı safta görmek istemiyorum</a:t>
            </a:r>
            <a:r>
              <a:rPr lang="tr-TR" sz="2800" dirty="0" smtClean="0"/>
              <a:t>. Sen </a:t>
            </a:r>
            <a:r>
              <a:rPr lang="tr-TR" sz="2800" dirty="0" smtClean="0"/>
              <a:t>benim arkadaşımsın,nefsimin değil. Gel,nefsime karşı beraber savaşalım</a:t>
            </a:r>
            <a:r>
              <a:rPr lang="tr-TR" sz="2800" dirty="0" smtClean="0"/>
              <a:t>. Kazanan </a:t>
            </a:r>
            <a:r>
              <a:rPr lang="tr-TR" sz="2800" dirty="0" smtClean="0"/>
              <a:t>olmak istiyorum</a:t>
            </a:r>
            <a:r>
              <a:rPr lang="tr-TR" sz="2800" dirty="0" smtClean="0"/>
              <a:t>. Kazanmalıyım </a:t>
            </a:r>
            <a:r>
              <a:rPr lang="tr-TR" sz="2800" dirty="0" smtClean="0"/>
              <a:t>ki mutlu olayım,sağlıklı olayım</a:t>
            </a:r>
            <a:r>
              <a:rPr lang="tr-TR" sz="2800" dirty="0" smtClean="0"/>
              <a:t>. Unutma </a:t>
            </a:r>
            <a:r>
              <a:rPr lang="tr-TR" sz="2800" dirty="0" smtClean="0"/>
              <a:t>ben senin sayende iyi de olabiliyorum mesela seninle arkadaş olmak benim iyi olmam için en güzel neden. İstiyorum  ki hep iyi olalım</a:t>
            </a:r>
            <a:r>
              <a:rPr lang="tr-TR" sz="2800" dirty="0" smtClean="0"/>
              <a:t>. İyi </a:t>
            </a:r>
            <a:r>
              <a:rPr lang="tr-TR" sz="2800" dirty="0" smtClean="0"/>
              <a:t>ki arkadaşımsın</a:t>
            </a:r>
            <a:r>
              <a:rPr lang="tr-TR" sz="2800" dirty="0" smtClean="0"/>
              <a:t>, anlayışın </a:t>
            </a:r>
            <a:r>
              <a:rPr lang="tr-TR" sz="2800" dirty="0" smtClean="0"/>
              <a:t>için teşekkür ederim. </a:t>
            </a:r>
          </a:p>
          <a:p>
            <a:endParaRPr lang="tr-TR" sz="2800" dirty="0" smtClean="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415880"/>
          </a:xfrm>
        </p:spPr>
        <p:txBody>
          <a:bodyPr>
            <a:normAutofit fontScale="92500" lnSpcReduction="20000"/>
          </a:bodyPr>
          <a:lstStyle/>
          <a:p>
            <a:r>
              <a:rPr lang="tr-TR" dirty="0" smtClean="0">
                <a:latin typeface="+mj-lt"/>
              </a:rPr>
              <a:t>1-Aylardır geçmeyen pis kokulu ishal atakları yada tam tersi kabızlık problemi var mı?</a:t>
            </a:r>
            <a:br>
              <a:rPr lang="tr-TR" dirty="0" smtClean="0">
                <a:latin typeface="+mj-lt"/>
              </a:rPr>
            </a:br>
            <a:r>
              <a:rPr lang="tr-TR" dirty="0" smtClean="0">
                <a:latin typeface="+mj-lt"/>
              </a:rPr>
              <a:t>2- Tekrarlayan ve düzelmeyen ağız içi yaraları var mı?</a:t>
            </a:r>
            <a:br>
              <a:rPr lang="tr-TR" dirty="0" smtClean="0">
                <a:latin typeface="+mj-lt"/>
              </a:rPr>
            </a:br>
            <a:r>
              <a:rPr lang="tr-TR" dirty="0" smtClean="0">
                <a:latin typeface="+mj-lt"/>
              </a:rPr>
              <a:t>3- Çocuklarımızın dişlerinde çürüme ve yaygın mine kaybı var mı? </a:t>
            </a:r>
            <a:br>
              <a:rPr lang="tr-TR" dirty="0" smtClean="0">
                <a:latin typeface="+mj-lt"/>
              </a:rPr>
            </a:br>
            <a:r>
              <a:rPr lang="tr-TR" dirty="0" smtClean="0">
                <a:latin typeface="+mj-lt"/>
              </a:rPr>
              <a:t>4-İştahsızlık,kusma ve buna bağlı kilo alamama söz konusu mu?</a:t>
            </a:r>
            <a:br>
              <a:rPr lang="tr-TR" dirty="0" smtClean="0">
                <a:latin typeface="+mj-lt"/>
              </a:rPr>
            </a:br>
            <a:r>
              <a:rPr lang="tr-TR" dirty="0" smtClean="0">
                <a:latin typeface="+mj-lt"/>
              </a:rPr>
              <a:t>5- Tedaviye cevap veremeyen kansızlık var mı?</a:t>
            </a:r>
            <a:br>
              <a:rPr lang="tr-TR" dirty="0" smtClean="0">
                <a:latin typeface="+mj-lt"/>
              </a:rPr>
            </a:br>
            <a:r>
              <a:rPr lang="tr-TR" dirty="0" smtClean="0">
                <a:latin typeface="+mj-lt"/>
              </a:rPr>
              <a:t>6- Genç yaşlarda olsa bile kemik erimesi var mı?</a:t>
            </a:r>
            <a:br>
              <a:rPr lang="tr-TR" dirty="0" smtClean="0">
                <a:latin typeface="+mj-lt"/>
              </a:rPr>
            </a:br>
            <a:r>
              <a:rPr lang="tr-TR" dirty="0" smtClean="0">
                <a:latin typeface="+mj-lt"/>
              </a:rPr>
              <a:t>7- Kadın bireyler için; adet düzensizliği, erken </a:t>
            </a:r>
            <a:r>
              <a:rPr lang="tr-TR" dirty="0" err="1" smtClean="0">
                <a:latin typeface="+mj-lt"/>
              </a:rPr>
              <a:t>menapoz</a:t>
            </a:r>
            <a:r>
              <a:rPr lang="tr-TR" dirty="0" smtClean="0">
                <a:latin typeface="+mj-lt"/>
              </a:rPr>
              <a:t>, sık düşük, erken doğum yada </a:t>
            </a:r>
            <a:r>
              <a:rPr lang="tr-TR" dirty="0" smtClean="0">
                <a:latin typeface="+mj-lt"/>
              </a:rPr>
              <a:t>kısırlık </a:t>
            </a:r>
            <a:r>
              <a:rPr lang="tr-TR" dirty="0" smtClean="0">
                <a:latin typeface="+mj-lt"/>
              </a:rPr>
              <a:t>söz konusu mu?</a:t>
            </a:r>
            <a:br>
              <a:rPr lang="tr-TR" dirty="0" smtClean="0">
                <a:latin typeface="+mj-lt"/>
              </a:rPr>
            </a:br>
            <a:r>
              <a:rPr lang="tr-TR" dirty="0" smtClean="0">
                <a:latin typeface="+mj-lt"/>
              </a:rPr>
              <a:t>8- Vücutta geçmeyen döküntüler var mı?</a:t>
            </a:r>
            <a:br>
              <a:rPr lang="tr-TR" dirty="0" smtClean="0">
                <a:latin typeface="+mj-lt"/>
              </a:rPr>
            </a:br>
            <a:r>
              <a:rPr lang="tr-TR" dirty="0" smtClean="0">
                <a:latin typeface="+mj-lt"/>
              </a:rPr>
              <a:t>9- 1. Ve 2. </a:t>
            </a:r>
            <a:r>
              <a:rPr lang="tr-TR" dirty="0" smtClean="0">
                <a:latin typeface="+mj-lt"/>
              </a:rPr>
              <a:t>derece </a:t>
            </a:r>
            <a:r>
              <a:rPr lang="tr-TR" dirty="0" smtClean="0">
                <a:latin typeface="+mj-lt"/>
              </a:rPr>
              <a:t>akrabalarınızda </a:t>
            </a:r>
            <a:r>
              <a:rPr lang="tr-TR" dirty="0" err="1" smtClean="0">
                <a:latin typeface="+mj-lt"/>
              </a:rPr>
              <a:t>çölyak</a:t>
            </a:r>
            <a:r>
              <a:rPr lang="tr-TR" dirty="0" smtClean="0">
                <a:latin typeface="+mj-lt"/>
              </a:rPr>
              <a:t> hastalığı var mı?</a:t>
            </a:r>
            <a:br>
              <a:rPr lang="tr-TR" dirty="0" smtClean="0">
                <a:latin typeface="+mj-lt"/>
              </a:rPr>
            </a:br>
            <a:r>
              <a:rPr lang="tr-TR" dirty="0" smtClean="0">
                <a:latin typeface="+mj-lt"/>
              </a:rPr>
              <a:t>10- Ergenlik çağına girme yaşı normalden geç mi?</a:t>
            </a:r>
            <a:br>
              <a:rPr lang="tr-TR" dirty="0" smtClean="0">
                <a:latin typeface="+mj-lt"/>
              </a:rPr>
            </a:br>
            <a:r>
              <a:rPr lang="tr-TR" dirty="0" smtClean="0">
                <a:latin typeface="+mj-lt"/>
              </a:rPr>
              <a:t/>
            </a:r>
            <a:br>
              <a:rPr lang="tr-TR" dirty="0" smtClean="0">
                <a:latin typeface="+mj-lt"/>
              </a:rPr>
            </a:br>
            <a:r>
              <a:rPr lang="tr-TR" b="1" dirty="0" smtClean="0">
                <a:latin typeface="+mj-lt"/>
              </a:rPr>
              <a:t>Bu 10 soruya verdiğiniz cevaplardan 1 EVET bile varsa "ÇÖLYAK DOSTU" bir hastaneye danışmalısınız.Eğer 2 veya daha fazla EVET varsa derhal "ÇÖLYAK TARAMA TESTİ" yaptırmalısınız.</a:t>
            </a:r>
            <a:endParaRPr lang="tr-TR"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140968"/>
            <a:ext cx="8229600" cy="3183632"/>
          </a:xfrm>
        </p:spPr>
        <p:txBody>
          <a:bodyPr>
            <a:normAutofit fontScale="92500" lnSpcReduction="10000"/>
          </a:bodyPr>
          <a:lstStyle/>
          <a:p>
            <a:endParaRPr lang="tr-TR" dirty="0" smtClean="0"/>
          </a:p>
          <a:p>
            <a:endParaRPr lang="tr-TR" dirty="0" smtClean="0"/>
          </a:p>
          <a:p>
            <a:endParaRPr lang="tr-TR" dirty="0" smtClean="0"/>
          </a:p>
          <a:p>
            <a:r>
              <a:rPr lang="tr-TR" dirty="0" smtClean="0"/>
              <a:t>ADRESİMİZ: </a:t>
            </a:r>
            <a:r>
              <a:rPr lang="tr-TR" dirty="0" err="1" smtClean="0"/>
              <a:t>Sümerevler</a:t>
            </a:r>
            <a:r>
              <a:rPr lang="tr-TR" dirty="0" smtClean="0"/>
              <a:t> mahallesi 17134. Sokak 24/B  No 10 Merkez/ ADIYAMAN</a:t>
            </a:r>
          </a:p>
          <a:p>
            <a:r>
              <a:rPr lang="tr-TR" dirty="0" smtClean="0"/>
              <a:t> Hesap numaramız : </a:t>
            </a:r>
            <a:r>
              <a:rPr lang="tr-TR" dirty="0" err="1" smtClean="0"/>
              <a:t>Albaraka</a:t>
            </a:r>
            <a:r>
              <a:rPr lang="tr-TR" dirty="0" smtClean="0"/>
              <a:t> Türk Katılım Bankası Adıyaman Şubesi                                                                     </a:t>
            </a:r>
            <a:r>
              <a:rPr lang="tr-TR" dirty="0" err="1" smtClean="0"/>
              <a:t>İban</a:t>
            </a:r>
            <a:r>
              <a:rPr lang="tr-TR" dirty="0" smtClean="0"/>
              <a:t> no:  TR57 0020 3000 0775 1362 0000 01                         </a:t>
            </a:r>
          </a:p>
          <a:p>
            <a:endParaRPr lang="tr-TR" dirty="0"/>
          </a:p>
        </p:txBody>
      </p:sp>
      <p:pic>
        <p:nvPicPr>
          <p:cNvPr id="3074" name="Picture 2" descr="C:\Users\win-7\Downloads\Çölyak.png"/>
          <p:cNvPicPr>
            <a:picLocks noChangeAspect="1" noChangeArrowheads="1"/>
          </p:cNvPicPr>
          <p:nvPr/>
        </p:nvPicPr>
        <p:blipFill>
          <a:blip r:embed="rId2" cstate="print"/>
          <a:srcRect/>
          <a:stretch>
            <a:fillRect/>
          </a:stretch>
        </p:blipFill>
        <p:spPr bwMode="auto">
          <a:xfrm>
            <a:off x="136293" y="0"/>
            <a:ext cx="8670555" cy="378904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p:nvPr/>
        </p:nvPicPr>
        <p:blipFill>
          <a:blip r:embed="rId2"/>
          <a:srcRect/>
          <a:stretch>
            <a:fillRect/>
          </a:stretch>
        </p:blipFill>
        <p:spPr bwMode="auto">
          <a:xfrm>
            <a:off x="1928794" y="2285992"/>
            <a:ext cx="5072098" cy="3920826"/>
          </a:xfrm>
          <a:prstGeom prst="rect">
            <a:avLst/>
          </a:prstGeom>
          <a:noFill/>
          <a:ln w="9525">
            <a:noFill/>
            <a:miter lim="800000"/>
            <a:headEnd/>
            <a:tailEnd/>
          </a:ln>
        </p:spPr>
      </p:pic>
      <p:sp>
        <p:nvSpPr>
          <p:cNvPr id="1025" name="Rectangle 1"/>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BİZİ SABIRLA DİNLEDİĞİNİZ İÇİN HEPİNİZE TEŞEKKÜR EDER SAĞLIKLI VE HUZURLU BİR YAŞAM SÜRMENİZİ DİLERİZ</a:t>
            </a:r>
            <a:r>
              <a:rPr kumimoji="0" lang="tr-TR" sz="11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714356"/>
            <a:ext cx="6000792" cy="5786478"/>
          </a:xfrm>
        </p:spPr>
        <p:txBody>
          <a:bodyPr>
            <a:normAutofit/>
          </a:bodyPr>
          <a:lstStyle/>
          <a:p>
            <a:pPr lvl="0"/>
            <a:r>
              <a:rPr lang="tr-TR" sz="4000" dirty="0" smtClean="0"/>
              <a:t>NORMAL EKMEK </a:t>
            </a:r>
            <a:r>
              <a:rPr lang="tr-TR" sz="4000" dirty="0"/>
              <a:t>YEMEDEN</a:t>
            </a:r>
            <a:r>
              <a:rPr lang="tr-TR" sz="4000" dirty="0" smtClean="0"/>
              <a:t>!!!!</a:t>
            </a:r>
            <a:r>
              <a:rPr lang="tr-TR" sz="4000" dirty="0"/>
              <a:t/>
            </a:r>
            <a:br>
              <a:rPr lang="tr-TR" sz="4000" dirty="0"/>
            </a:br>
            <a:r>
              <a:rPr lang="tr-TR" sz="4000" dirty="0"/>
              <a:t>NORMAL MAKARNA YEMEDEN!!!</a:t>
            </a:r>
            <a:br>
              <a:rPr lang="tr-TR" sz="4000" dirty="0"/>
            </a:br>
            <a:r>
              <a:rPr lang="tr-TR" sz="4000" dirty="0"/>
              <a:t>NORMAL PASTA YEMEDEN!!!</a:t>
            </a:r>
            <a:br>
              <a:rPr lang="tr-TR" sz="4000" dirty="0"/>
            </a:br>
            <a:r>
              <a:rPr lang="tr-TR" sz="4000" dirty="0"/>
              <a:t>ÖMÜR BOYU DİĞER İNSANLARLA BİR  ARADA YAŞAMAK…… </a:t>
            </a:r>
            <a:br>
              <a:rPr lang="tr-TR" sz="4000" dirty="0"/>
            </a:br>
            <a:endParaRPr lang="tr-TR" sz="4000"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6572264" y="285728"/>
            <a:ext cx="2381250" cy="29241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6572264" y="3357562"/>
            <a:ext cx="2428892"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ÇÖLYAK HASTALIĞI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TANIMI</a:t>
            </a:r>
          </a:p>
          <a:p>
            <a:r>
              <a:rPr lang="tr-TR" dirty="0" err="1" smtClean="0"/>
              <a:t>Çölyak</a:t>
            </a:r>
            <a:r>
              <a:rPr lang="tr-TR" dirty="0" smtClean="0"/>
              <a:t> hastalığı, genetik olarak yatkın bireylerde, buğday, arpa, çavdar, yulaf gibi tahıl ve tahıl ürünlerinde bulunan “</a:t>
            </a:r>
            <a:r>
              <a:rPr lang="tr-TR" dirty="0" err="1" smtClean="0"/>
              <a:t>gluten</a:t>
            </a:r>
            <a:r>
              <a:rPr lang="tr-TR" dirty="0" smtClean="0"/>
              <a:t>” proteinine karşı duyarlılık sonucu gelişir. Temel olarak ince bağırsak hastalığıdır. Ancak pek çok organ ve sistemleri de etkileyebilir</a:t>
            </a:r>
          </a:p>
          <a:p>
            <a:pPr>
              <a:buFont typeface="Arial" pitchFamily="34" charset="0"/>
              <a:buChar char="•"/>
            </a:pPr>
            <a:r>
              <a:rPr lang="tr-TR" dirty="0" smtClean="0"/>
              <a:t>GÜNÜMÜZDE </a:t>
            </a:r>
            <a:r>
              <a:rPr lang="tr-TR" dirty="0"/>
              <a:t>İNSANOĞLUNUN </a:t>
            </a:r>
            <a:r>
              <a:rPr lang="tr-TR" dirty="0" smtClean="0"/>
              <a:t>EN SIK </a:t>
            </a:r>
            <a:r>
              <a:rPr lang="tr-TR" dirty="0"/>
              <a:t>GÖRÜLEN GENETİK </a:t>
            </a:r>
            <a:r>
              <a:rPr lang="tr-TR" dirty="0" smtClean="0"/>
              <a:t>HASTALIĞI</a:t>
            </a:r>
          </a:p>
          <a:p>
            <a:pPr>
              <a:buFont typeface="Arial" pitchFamily="34" charset="0"/>
              <a:buChar char="•"/>
            </a:pPr>
            <a:r>
              <a:rPr lang="tr-TR" dirty="0" smtClean="0"/>
              <a:t>YAŞAM BOYU DEVAM EDEN </a:t>
            </a:r>
            <a:r>
              <a:rPr lang="tr-TR" dirty="0" smtClean="0"/>
              <a:t>BİR HASTALIKTIR.</a:t>
            </a:r>
          </a:p>
          <a:p>
            <a:pPr>
              <a:buFont typeface="Arial" pitchFamily="34" charset="0"/>
              <a:buChar char="•"/>
            </a:pPr>
            <a:r>
              <a:rPr lang="tr-TR" b="1" dirty="0" smtClean="0"/>
              <a:t>ÇÖLYAK </a:t>
            </a:r>
            <a:r>
              <a:rPr lang="tr-TR" b="1" dirty="0" smtClean="0"/>
              <a:t>HASTALIĞININ TEK TEDAVİSİ YAŞAM BOYU “GLUTENSİZ DİYET” TİR.</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2852"/>
            <a:ext cx="8229600" cy="6310484"/>
          </a:xfrm>
        </p:spPr>
        <p:txBody>
          <a:bodyPr>
            <a:normAutofit/>
          </a:bodyPr>
          <a:lstStyle/>
          <a:p>
            <a:r>
              <a:rPr lang="tr-TR" dirty="0" smtClean="0"/>
              <a:t>                ÇÖLYAK HASTALIĞI  BELİRTİLERİ</a:t>
            </a:r>
          </a:p>
          <a:p>
            <a:r>
              <a:rPr lang="tr-TR" sz="2400" dirty="0" smtClean="0"/>
              <a:t>Uzun </a:t>
            </a:r>
            <a:r>
              <a:rPr lang="tr-TR" sz="2400" dirty="0" smtClean="0"/>
              <a:t>süren, düzelmeyen ishal </a:t>
            </a:r>
          </a:p>
          <a:p>
            <a:r>
              <a:rPr lang="tr-TR" sz="2400" dirty="0" smtClean="0"/>
              <a:t>Tekrarlayıcı, sürekli karın ağrısı </a:t>
            </a:r>
          </a:p>
          <a:p>
            <a:r>
              <a:rPr lang="tr-TR" sz="2400" dirty="0" smtClean="0"/>
              <a:t>Karında şişlik </a:t>
            </a:r>
          </a:p>
          <a:p>
            <a:r>
              <a:rPr lang="tr-TR" sz="2400" dirty="0" smtClean="0"/>
              <a:t>İştahsızlık </a:t>
            </a:r>
          </a:p>
          <a:p>
            <a:r>
              <a:rPr lang="tr-TR" sz="2400" dirty="0" smtClean="0"/>
              <a:t>Boy kısalığı </a:t>
            </a:r>
          </a:p>
          <a:p>
            <a:r>
              <a:rPr lang="tr-TR" sz="2400" dirty="0" smtClean="0"/>
              <a:t>Ergenlikte gecikme </a:t>
            </a:r>
          </a:p>
          <a:p>
            <a:r>
              <a:rPr lang="tr-TR" sz="2400" dirty="0" smtClean="0"/>
              <a:t>Kusma </a:t>
            </a:r>
          </a:p>
          <a:p>
            <a:r>
              <a:rPr lang="tr-TR" sz="2400" dirty="0" smtClean="0"/>
              <a:t>Kabızlık </a:t>
            </a:r>
          </a:p>
          <a:p>
            <a:r>
              <a:rPr lang="tr-TR" sz="2400" dirty="0" smtClean="0"/>
              <a:t>Kemik erimesi </a:t>
            </a:r>
          </a:p>
          <a:p>
            <a:r>
              <a:rPr lang="tr-TR" sz="2400" dirty="0" smtClean="0"/>
              <a:t>Kansızlık</a:t>
            </a:r>
          </a:p>
          <a:p>
            <a:r>
              <a:rPr lang="tr-TR" sz="2400" dirty="0" smtClean="0"/>
              <a:t>Lütfen öğrencilerinizden bu belirtiler  varsa </a:t>
            </a:r>
            <a:r>
              <a:rPr lang="tr-TR" sz="2400" dirty="0" err="1" smtClean="0"/>
              <a:t>çölyak</a:t>
            </a:r>
            <a:r>
              <a:rPr lang="tr-TR" sz="2400" dirty="0" smtClean="0"/>
              <a:t> testi için doktora yönlendirelim.Tanıda geç kalmayalım.</a:t>
            </a:r>
          </a:p>
          <a:p>
            <a:pPr>
              <a:buNone/>
            </a:pPr>
            <a:endParaRPr lang="tr-TR" dirty="0"/>
          </a:p>
        </p:txBody>
      </p:sp>
      <p:pic>
        <p:nvPicPr>
          <p:cNvPr id="6" name="5 Resim" descr="Ã§Ã¶lyaklÄ± bir insanÄ±n baÄÄ±rsaÄÄ± ile ilgili gÃ¶rsel sonucu"/>
          <p:cNvPicPr/>
          <p:nvPr/>
        </p:nvPicPr>
        <p:blipFill>
          <a:blip r:embed="rId2" cstate="print"/>
          <a:srcRect/>
          <a:stretch>
            <a:fillRect/>
          </a:stretch>
        </p:blipFill>
        <p:spPr bwMode="auto">
          <a:xfrm flipH="1">
            <a:off x="5357818" y="1000108"/>
            <a:ext cx="3643338"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dirty="0"/>
              <a:t>Diğer belirtileri ise;</a:t>
            </a:r>
          </a:p>
        </p:txBody>
      </p:sp>
      <p:sp>
        <p:nvSpPr>
          <p:cNvPr id="3" name="2 İçerik Yer Tutucusu"/>
          <p:cNvSpPr>
            <a:spLocks noGrp="1"/>
          </p:cNvSpPr>
          <p:nvPr>
            <p:ph idx="1"/>
          </p:nvPr>
        </p:nvSpPr>
        <p:spPr>
          <a:xfrm>
            <a:off x="323528" y="1412776"/>
            <a:ext cx="5184576" cy="4983179"/>
          </a:xfrm>
        </p:spPr>
        <p:txBody>
          <a:bodyPr>
            <a:normAutofit/>
          </a:bodyPr>
          <a:lstStyle/>
          <a:p>
            <a:r>
              <a:rPr lang="tr-TR" dirty="0" smtClean="0"/>
              <a:t>Kas </a:t>
            </a:r>
            <a:r>
              <a:rPr lang="tr-TR" dirty="0"/>
              <a:t>krampları</a:t>
            </a:r>
          </a:p>
          <a:p>
            <a:r>
              <a:rPr lang="tr-TR" dirty="0" smtClean="0"/>
              <a:t>Bacaklarda </a:t>
            </a:r>
            <a:r>
              <a:rPr lang="tr-TR" dirty="0"/>
              <a:t>uyuşma</a:t>
            </a:r>
          </a:p>
          <a:p>
            <a:r>
              <a:rPr lang="tr-TR" dirty="0" smtClean="0"/>
              <a:t>Karıncalanma</a:t>
            </a:r>
            <a:endParaRPr lang="tr-TR" dirty="0"/>
          </a:p>
          <a:p>
            <a:r>
              <a:rPr lang="tr-TR" dirty="0" err="1" smtClean="0"/>
              <a:t>Aftöz</a:t>
            </a:r>
            <a:r>
              <a:rPr lang="tr-TR" dirty="0" smtClean="0"/>
              <a:t> </a:t>
            </a:r>
            <a:r>
              <a:rPr lang="tr-TR" dirty="0" smtClean="0"/>
              <a:t>ülser adı </a:t>
            </a:r>
            <a:r>
              <a:rPr lang="tr-TR" dirty="0"/>
              <a:t>verilen yaralar</a:t>
            </a:r>
          </a:p>
          <a:p>
            <a:r>
              <a:rPr lang="tr-TR" dirty="0" smtClean="0"/>
              <a:t>Diş </a:t>
            </a:r>
            <a:r>
              <a:rPr lang="tr-TR" dirty="0" smtClean="0"/>
              <a:t>minesinde değişiklik</a:t>
            </a:r>
            <a:endParaRPr lang="tr-TR" dirty="0"/>
          </a:p>
          <a:p>
            <a:r>
              <a:rPr lang="tr-TR" dirty="0" smtClean="0"/>
              <a:t>Kemik erimesi</a:t>
            </a:r>
            <a:endParaRPr lang="tr-TR" dirty="0"/>
          </a:p>
          <a:p>
            <a:r>
              <a:rPr lang="tr-TR" dirty="0"/>
              <a:t>B</a:t>
            </a:r>
            <a:r>
              <a:rPr lang="tr-TR" dirty="0" smtClean="0"/>
              <a:t>ebeklerde büyüme geriliği</a:t>
            </a:r>
            <a:endParaRPr lang="tr-TR" dirty="0"/>
          </a:p>
          <a:p>
            <a:pPr>
              <a:buNone/>
            </a:pPr>
            <a:endParaRPr lang="tr-TR" dirty="0"/>
          </a:p>
        </p:txBody>
      </p:sp>
      <p:pic>
        <p:nvPicPr>
          <p:cNvPr id="3074" name="Picture 2" descr="C:\Users\win-7\Desktop\images.jpg"/>
          <p:cNvPicPr>
            <a:picLocks noChangeAspect="1" noChangeArrowheads="1"/>
          </p:cNvPicPr>
          <p:nvPr/>
        </p:nvPicPr>
        <p:blipFill>
          <a:blip r:embed="rId2" cstate="print"/>
          <a:srcRect/>
          <a:stretch>
            <a:fillRect/>
          </a:stretch>
        </p:blipFill>
        <p:spPr bwMode="auto">
          <a:xfrm>
            <a:off x="5220072" y="1268760"/>
            <a:ext cx="3725758" cy="51503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t>Çölyak</a:t>
            </a:r>
            <a:r>
              <a:rPr lang="tr-TR" b="1" dirty="0" smtClean="0"/>
              <a:t> Hastalığı </a:t>
            </a:r>
            <a:r>
              <a:rPr lang="tr-TR" b="1" dirty="0"/>
              <a:t>yaşamın herhangi</a:t>
            </a:r>
            <a:br>
              <a:rPr lang="tr-TR" b="1" dirty="0"/>
            </a:br>
            <a:r>
              <a:rPr lang="tr-TR" b="1" dirty="0"/>
              <a:t>bir döneminde gelişebilir!!!</a:t>
            </a:r>
            <a:endParaRPr lang="tr-TR" dirty="0"/>
          </a:p>
        </p:txBody>
      </p:sp>
      <p:pic>
        <p:nvPicPr>
          <p:cNvPr id="6" name="5 Resim" descr="Ã§Ã¶lyak hastalÄ±ÄÄ± ile ilgili gÃ¶rsel sonucu"/>
          <p:cNvPicPr/>
          <p:nvPr/>
        </p:nvPicPr>
        <p:blipFill>
          <a:blip r:embed="rId2" cstate="print"/>
          <a:srcRect/>
          <a:stretch>
            <a:fillRect/>
          </a:stretch>
        </p:blipFill>
        <p:spPr bwMode="auto">
          <a:xfrm>
            <a:off x="0" y="1844824"/>
            <a:ext cx="5760720" cy="2292856"/>
          </a:xfrm>
          <a:prstGeom prst="rect">
            <a:avLst/>
          </a:prstGeom>
          <a:noFill/>
          <a:ln w="9525">
            <a:noFill/>
            <a:miter lim="800000"/>
            <a:headEnd/>
            <a:tailEnd/>
          </a:ln>
        </p:spPr>
      </p:pic>
      <p:pic>
        <p:nvPicPr>
          <p:cNvPr id="7" name="6 Resim" descr="Ã§Ã¶lyak hastalÄ±ÄÄ± ile ilgili gÃ¶rsel sonucu"/>
          <p:cNvPicPr/>
          <p:nvPr/>
        </p:nvPicPr>
        <p:blipFill>
          <a:blip r:embed="rId3" cstate="print"/>
          <a:srcRect/>
          <a:stretch>
            <a:fillRect/>
          </a:stretch>
        </p:blipFill>
        <p:spPr bwMode="auto">
          <a:xfrm>
            <a:off x="3707904" y="4365104"/>
            <a:ext cx="4608552" cy="212610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055840"/>
          </a:xfrm>
        </p:spPr>
        <p:txBody>
          <a:bodyPr>
            <a:normAutofit/>
          </a:bodyPr>
          <a:lstStyle/>
          <a:p>
            <a:r>
              <a:rPr lang="tr-TR" dirty="0" err="1" smtClean="0"/>
              <a:t>Çölyak</a:t>
            </a:r>
            <a:r>
              <a:rPr lang="tr-TR" dirty="0" smtClean="0"/>
              <a:t> </a:t>
            </a:r>
            <a:r>
              <a:rPr lang="tr-TR" dirty="0" smtClean="0"/>
              <a:t>genetik geçişli bir hastalıktır</a:t>
            </a:r>
            <a:endParaRPr lang="tr-TR" dirty="0"/>
          </a:p>
          <a:p>
            <a:r>
              <a:rPr lang="tr-TR" dirty="0" smtClean="0"/>
              <a:t>A</a:t>
            </a:r>
            <a:r>
              <a:rPr lang="tr-TR" dirty="0" smtClean="0"/>
              <a:t>ilesinde </a:t>
            </a:r>
            <a:r>
              <a:rPr lang="tr-TR" dirty="0" err="1" smtClean="0"/>
              <a:t>çölyak</a:t>
            </a:r>
            <a:r>
              <a:rPr lang="tr-TR" dirty="0" smtClean="0"/>
              <a:t> hastalığı bulunan kişiler bu konuda </a:t>
            </a:r>
            <a:r>
              <a:rPr lang="tr-TR" dirty="0" err="1" smtClean="0"/>
              <a:t>araştırlmalıdır</a:t>
            </a:r>
            <a:r>
              <a:rPr lang="tr-TR" dirty="0" smtClean="0"/>
              <a:t>.</a:t>
            </a:r>
          </a:p>
          <a:p>
            <a:pPr>
              <a:buNone/>
            </a:pPr>
            <a:endParaRPr lang="tr-TR" dirty="0" smtClean="0"/>
          </a:p>
          <a:p>
            <a:r>
              <a:rPr lang="tr-TR" sz="1800" b="1" i="1" dirty="0" smtClean="0"/>
              <a:t>ÇÖLYAK BULAŞICI BİR HASTALIK </a:t>
            </a:r>
            <a:r>
              <a:rPr lang="tr-TR" sz="1800" b="1" i="1" dirty="0" smtClean="0"/>
              <a:t>DEĞİLDİR</a:t>
            </a:r>
          </a:p>
          <a:p>
            <a:endParaRPr lang="tr-TR" sz="1800" b="1" i="1" dirty="0" smtClean="0"/>
          </a:p>
          <a:p>
            <a:r>
              <a:rPr lang="tr-TR" sz="1800" b="1" dirty="0" smtClean="0"/>
              <a:t>ÇÖLYAK HASTALIĞI YILLARCA BELİRTİ VERMEDEN </a:t>
            </a:r>
            <a:r>
              <a:rPr lang="tr-TR" sz="1800" b="1" dirty="0" smtClean="0"/>
              <a:t>SESSİZCE KALABİLİR</a:t>
            </a:r>
            <a:endParaRPr lang="tr-TR" dirty="0" smtClean="0"/>
          </a:p>
          <a:p>
            <a:r>
              <a:rPr lang="tr-TR" dirty="0" err="1" smtClean="0"/>
              <a:t>Çölyak</a:t>
            </a:r>
            <a:r>
              <a:rPr lang="tr-TR" dirty="0" smtClean="0"/>
              <a:t> </a:t>
            </a:r>
            <a:r>
              <a:rPr lang="tr-TR" dirty="0"/>
              <a:t>çocukluk hastalığı </a:t>
            </a:r>
            <a:r>
              <a:rPr lang="tr-TR" dirty="0" smtClean="0"/>
              <a:t>değildir  ve yaşamın </a:t>
            </a:r>
            <a:r>
              <a:rPr lang="tr-TR" dirty="0"/>
              <a:t>herhangi bir evresinde ortaya </a:t>
            </a:r>
            <a:r>
              <a:rPr lang="tr-TR" dirty="0" smtClean="0"/>
              <a:t>çıkabilir.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8892480" cy="6408712"/>
          </a:xfrm>
        </p:spPr>
        <p:txBody>
          <a:bodyPr>
            <a:normAutofit/>
          </a:bodyPr>
          <a:lstStyle/>
          <a:p>
            <a:endParaRPr lang="tr-TR" sz="2800" dirty="0" smtClean="0"/>
          </a:p>
          <a:p>
            <a:pPr>
              <a:buFont typeface="Arial" pitchFamily="34" charset="0"/>
              <a:buChar char="•"/>
            </a:pPr>
            <a:r>
              <a:rPr lang="tr-TR" sz="2800" dirty="0" err="1" smtClean="0"/>
              <a:t>Çölyak</a:t>
            </a:r>
            <a:r>
              <a:rPr lang="tr-TR" sz="2800" dirty="0" smtClean="0"/>
              <a:t> </a:t>
            </a:r>
            <a:r>
              <a:rPr lang="tr-TR" sz="2800" dirty="0"/>
              <a:t>hastalığı “</a:t>
            </a:r>
            <a:r>
              <a:rPr lang="tr-TR" sz="2800" dirty="0" err="1" smtClean="0"/>
              <a:t>Gluten</a:t>
            </a:r>
            <a:r>
              <a:rPr lang="tr-TR" sz="2800" dirty="0" smtClean="0"/>
              <a:t>” </a:t>
            </a:r>
            <a:r>
              <a:rPr lang="tr-TR" sz="2800" dirty="0"/>
              <a:t>proteinine </a:t>
            </a:r>
            <a:r>
              <a:rPr lang="tr-TR" sz="2800" dirty="0" smtClean="0"/>
              <a:t>karşı </a:t>
            </a:r>
            <a:r>
              <a:rPr lang="tr-TR" sz="2800" dirty="0"/>
              <a:t> </a:t>
            </a:r>
            <a:r>
              <a:rPr lang="tr-TR" sz="2800" dirty="0" smtClean="0"/>
              <a:t>vücudun </a:t>
            </a:r>
            <a:r>
              <a:rPr lang="tr-TR" sz="2800" dirty="0"/>
              <a:t>geliştirdiği tepkiden </a:t>
            </a:r>
            <a:r>
              <a:rPr lang="tr-TR" sz="2800" dirty="0" smtClean="0"/>
              <a:t>dolayı oluşur</a:t>
            </a:r>
            <a:r>
              <a:rPr lang="tr-TR" sz="2800" dirty="0"/>
              <a:t>.</a:t>
            </a:r>
          </a:p>
          <a:p>
            <a:r>
              <a:rPr lang="tr-TR" sz="2800" dirty="0" smtClean="0"/>
              <a:t>İnce </a:t>
            </a:r>
            <a:r>
              <a:rPr lang="tr-TR" sz="2800" dirty="0"/>
              <a:t>bağırsaklarda ortaya çıkan </a:t>
            </a:r>
            <a:r>
              <a:rPr lang="tr-TR" sz="2800" dirty="0" smtClean="0"/>
              <a:t>bu hastalık </a:t>
            </a:r>
            <a:r>
              <a:rPr lang="tr-TR" sz="2800" dirty="0"/>
              <a:t>nedeniyle bağırsak </a:t>
            </a:r>
            <a:r>
              <a:rPr lang="tr-TR" sz="2800" dirty="0" smtClean="0"/>
              <a:t>duvarları düzleşir </a:t>
            </a:r>
            <a:r>
              <a:rPr lang="tr-TR" sz="2800" dirty="0"/>
              <a:t>ve besin emilimini tam </a:t>
            </a:r>
            <a:r>
              <a:rPr lang="tr-TR" sz="2800" dirty="0" smtClean="0"/>
              <a:t>anlamıyla yapamaz</a:t>
            </a:r>
            <a:r>
              <a:rPr lang="tr-TR" sz="2800" dirty="0"/>
              <a:t>. Normalde bağırsak duvarları </a:t>
            </a:r>
            <a:r>
              <a:rPr lang="tr-TR" sz="2800" dirty="0" smtClean="0"/>
              <a:t>bir havlunun </a:t>
            </a:r>
            <a:r>
              <a:rPr lang="tr-TR" sz="2800" dirty="0"/>
              <a:t>yüzeyi gibi pütürlüdür. </a:t>
            </a:r>
            <a:r>
              <a:rPr lang="tr-TR" sz="2800" dirty="0" smtClean="0"/>
              <a:t>Bu pütürler </a:t>
            </a:r>
            <a:r>
              <a:rPr lang="tr-TR" sz="2800" dirty="0"/>
              <a:t>sayesinde ince </a:t>
            </a:r>
            <a:r>
              <a:rPr lang="tr-TR" sz="2800" dirty="0" smtClean="0"/>
              <a:t>bağırsak sindirilmiş </a:t>
            </a:r>
            <a:r>
              <a:rPr lang="tr-TR" sz="2800" dirty="0"/>
              <a:t>besinleri emerek kana </a:t>
            </a:r>
            <a:r>
              <a:rPr lang="tr-TR" sz="2800" dirty="0" smtClean="0"/>
              <a:t>karıştırır.</a:t>
            </a:r>
          </a:p>
          <a:p>
            <a:endParaRPr lang="tr-TR" sz="2800" dirty="0"/>
          </a:p>
        </p:txBody>
      </p:sp>
      <p:pic>
        <p:nvPicPr>
          <p:cNvPr id="4" name="3 Resim" descr="Ä°lgili resim"/>
          <p:cNvPicPr/>
          <p:nvPr/>
        </p:nvPicPr>
        <p:blipFill>
          <a:blip r:embed="rId2" cstate="print"/>
          <a:srcRect/>
          <a:stretch>
            <a:fillRect/>
          </a:stretch>
        </p:blipFill>
        <p:spPr bwMode="auto">
          <a:xfrm>
            <a:off x="214282" y="4286256"/>
            <a:ext cx="8604448" cy="242889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227</TotalTime>
  <Words>1141</Words>
  <Application>Microsoft Office PowerPoint</Application>
  <PresentationFormat>Ekran Gösterisi (4:3)</PresentationFormat>
  <Paragraphs>111</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Akış</vt:lpstr>
      <vt:lpstr>               ÇÖLYAK HASTALIĞI</vt:lpstr>
      <vt:lpstr>Slayt 2</vt:lpstr>
      <vt:lpstr>NORMAL EKMEK YEMEDEN!!!! NORMAL MAKARNA YEMEDEN!!! NORMAL PASTA YEMEDEN!!! ÖMÜR BOYU DİĞER İNSANLARLA BİR  ARADA YAŞAMAK……  </vt:lpstr>
      <vt:lpstr>ÇÖLYAK HASTALIĞI</vt:lpstr>
      <vt:lpstr>Slayt 5</vt:lpstr>
      <vt:lpstr>Diğer belirtileri ise;</vt:lpstr>
      <vt:lpstr>Çölyak Hastalığı yaşamın herhangi bir döneminde gelişebilir!!!</vt:lpstr>
      <vt:lpstr>Slayt 8</vt:lpstr>
      <vt:lpstr>Slayt 9</vt:lpstr>
      <vt:lpstr>Slayt 10</vt:lpstr>
      <vt:lpstr>Slayt 11</vt:lpstr>
      <vt:lpstr>Slayt 12</vt:lpstr>
      <vt:lpstr>Slayt 13</vt:lpstr>
      <vt:lpstr>Slayt 14</vt:lpstr>
      <vt:lpstr>ÇÖLYAK’  IN TEDAVİSİ</vt:lpstr>
      <vt:lpstr>GLUTENSİZ DİYET</vt:lpstr>
      <vt:lpstr>Diyete Uyumsuzluk</vt:lpstr>
      <vt:lpstr>Çölyak yaşam biçimidir...</vt:lpstr>
      <vt:lpstr>Slayt 19</vt:lpstr>
      <vt:lpstr>Dernek yönetim kurulu üyemiz Diyetisyen AHMET DEMİR BEY’in Mektubu</vt:lpstr>
      <vt:lpstr>Slayt 21</vt:lpstr>
      <vt:lpstr>Slayt 22</vt:lpstr>
      <vt:lpstr>Slayt 23</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ÇÖLYAK HASTALIĞI</dc:title>
  <dc:creator>win-7</dc:creator>
  <cp:lastModifiedBy>Administrator</cp:lastModifiedBy>
  <cp:revision>31</cp:revision>
  <dcterms:created xsi:type="dcterms:W3CDTF">2018-04-10T05:48:24Z</dcterms:created>
  <dcterms:modified xsi:type="dcterms:W3CDTF">2018-04-12T12:20:19Z</dcterms:modified>
</cp:coreProperties>
</file>