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6" r:id="rId20"/>
  </p:sldIdLst>
  <p:sldSz cx="6858000" cy="9906000" type="A4"/>
  <p:notesSz cx="6858000" cy="9906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30" y="-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157216" cy="6321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76855" y="3600380"/>
            <a:ext cx="4581143" cy="6305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97470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97470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97470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1935" y="1807209"/>
            <a:ext cx="2294128" cy="436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97470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9" Type="http://schemas.openxmlformats.org/officeDocument/2006/relationships/image" Target="../media/image64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34" Type="http://schemas.openxmlformats.org/officeDocument/2006/relationships/image" Target="../media/image59.png"/><Relationship Id="rId42" Type="http://schemas.openxmlformats.org/officeDocument/2006/relationships/image" Target="../media/image67.png"/><Relationship Id="rId47" Type="http://schemas.openxmlformats.org/officeDocument/2006/relationships/image" Target="../media/image72.png"/><Relationship Id="rId50" Type="http://schemas.openxmlformats.org/officeDocument/2006/relationships/image" Target="../media/image75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Relationship Id="rId46" Type="http://schemas.openxmlformats.org/officeDocument/2006/relationships/image" Target="../media/image71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41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45" Type="http://schemas.openxmlformats.org/officeDocument/2006/relationships/image" Target="../media/image70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49" Type="http://schemas.openxmlformats.org/officeDocument/2006/relationships/image" Target="../media/image74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4" Type="http://schemas.openxmlformats.org/officeDocument/2006/relationships/image" Target="../media/image69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43" Type="http://schemas.openxmlformats.org/officeDocument/2006/relationships/image" Target="../media/image68.png"/><Relationship Id="rId48" Type="http://schemas.openxmlformats.org/officeDocument/2006/relationships/image" Target="../media/image73.png"/><Relationship Id="rId8" Type="http://schemas.openxmlformats.org/officeDocument/2006/relationships/image" Target="../media/image33.png"/><Relationship Id="rId51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16558"/>
            <a:ext cx="6858000" cy="948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R="427355" algn="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16558"/>
            <a:ext cx="6858000" cy="9489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4074" y="30480"/>
            <a:ext cx="33115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PANO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DÖKÜMANLARI-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GÖRSELLER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353558"/>
            <a:ext cx="4280535" cy="147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303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HOŞGÖRÜ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800" b="1" i="1" spc="-5" dirty="0">
                <a:solidFill>
                  <a:srgbClr val="00AF50"/>
                </a:solidFill>
                <a:latin typeface="Calibri"/>
                <a:cs typeface="Calibri"/>
              </a:rPr>
              <a:t>Karşıdaki insanın düşünceleri bizden farklı </a:t>
            </a:r>
            <a:r>
              <a:rPr sz="1800" b="1" i="1" dirty="0">
                <a:solidFill>
                  <a:srgbClr val="00AF50"/>
                </a:solidFill>
                <a:latin typeface="Calibri"/>
                <a:cs typeface="Calibri"/>
              </a:rPr>
              <a:t>da  olsa saygı </a:t>
            </a:r>
            <a:r>
              <a:rPr sz="1800" b="1" i="1" spc="-5" dirty="0">
                <a:solidFill>
                  <a:srgbClr val="00AF50"/>
                </a:solidFill>
                <a:latin typeface="Calibri"/>
                <a:cs typeface="Calibri"/>
              </a:rPr>
              <a:t>göstermek, tahammül </a:t>
            </a:r>
            <a:r>
              <a:rPr sz="1800" b="1" i="1" dirty="0">
                <a:solidFill>
                  <a:srgbClr val="00AF50"/>
                </a:solidFill>
                <a:latin typeface="Calibri"/>
                <a:cs typeface="Calibri"/>
              </a:rPr>
              <a:t>edebilmek  </a:t>
            </a:r>
            <a:r>
              <a:rPr sz="1800" b="1" i="1" spc="-5" dirty="0">
                <a:solidFill>
                  <a:srgbClr val="00AF50"/>
                </a:solidFill>
                <a:latin typeface="Calibri"/>
                <a:cs typeface="Calibri"/>
              </a:rPr>
              <a:t>veya onu </a:t>
            </a:r>
            <a:r>
              <a:rPr sz="1800" b="1" i="1" dirty="0">
                <a:solidFill>
                  <a:srgbClr val="00AF50"/>
                </a:solidFill>
                <a:latin typeface="Calibri"/>
                <a:cs typeface="Calibri"/>
              </a:rPr>
              <a:t>dinleyebilmek </a:t>
            </a:r>
            <a:r>
              <a:rPr sz="1800" b="1" i="1" spc="-10" dirty="0">
                <a:solidFill>
                  <a:srgbClr val="00AF50"/>
                </a:solidFill>
                <a:latin typeface="Calibri"/>
                <a:cs typeface="Calibri"/>
              </a:rPr>
              <a:t>zarafetini  </a:t>
            </a:r>
            <a:r>
              <a:rPr sz="1800" b="1" i="1" spc="-15" dirty="0">
                <a:solidFill>
                  <a:srgbClr val="00AF50"/>
                </a:solidFill>
                <a:latin typeface="Calibri"/>
                <a:cs typeface="Calibri"/>
              </a:rPr>
              <a:t>gösterebilmektir.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7255762"/>
            <a:ext cx="3646932" cy="2650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7185277"/>
            <a:ext cx="6858000" cy="272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R="426720" algn="r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185277"/>
            <a:ext cx="6858000" cy="2720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30480"/>
            <a:ext cx="6419215" cy="720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SÖZLER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HİKAYELER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345440">
              <a:lnSpc>
                <a:spcPct val="100000"/>
              </a:lnSpc>
            </a:pPr>
            <a:r>
              <a:rPr sz="2100" baseline="1984" dirty="0">
                <a:solidFill>
                  <a:srgbClr val="974707"/>
                </a:solidFill>
                <a:latin typeface="Wingdings"/>
                <a:cs typeface="Wingdings"/>
              </a:rPr>
              <a:t></a:t>
            </a:r>
            <a:r>
              <a:rPr sz="1400" i="1" dirty="0">
                <a:solidFill>
                  <a:srgbClr val="974707"/>
                </a:solidFill>
                <a:latin typeface="Calibri"/>
                <a:cs typeface="Calibri"/>
              </a:rPr>
              <a:t>Hoşgörü, </a:t>
            </a:r>
            <a:r>
              <a:rPr sz="1400" i="1" spc="-5" dirty="0">
                <a:solidFill>
                  <a:srgbClr val="974707"/>
                </a:solidFill>
                <a:latin typeface="Calibri"/>
                <a:cs typeface="Calibri"/>
              </a:rPr>
              <a:t>karşınızdakileri </a:t>
            </a:r>
            <a:r>
              <a:rPr sz="1400" i="1" dirty="0">
                <a:solidFill>
                  <a:srgbClr val="974707"/>
                </a:solidFill>
                <a:latin typeface="Calibri"/>
                <a:cs typeface="Calibri"/>
              </a:rPr>
              <a:t>bizim </a:t>
            </a:r>
            <a:r>
              <a:rPr sz="1400" i="1" spc="-5" dirty="0">
                <a:solidFill>
                  <a:srgbClr val="974707"/>
                </a:solidFill>
                <a:latin typeface="Calibri"/>
                <a:cs typeface="Calibri"/>
              </a:rPr>
              <a:t>istediğimiz </a:t>
            </a:r>
            <a:r>
              <a:rPr sz="1400" i="1" dirty="0">
                <a:solidFill>
                  <a:srgbClr val="974707"/>
                </a:solidFill>
                <a:latin typeface="Calibri"/>
                <a:cs typeface="Calibri"/>
              </a:rPr>
              <a:t>gibi değil, </a:t>
            </a:r>
            <a:r>
              <a:rPr sz="1400" i="1" spc="-10" dirty="0">
                <a:solidFill>
                  <a:srgbClr val="974707"/>
                </a:solidFill>
                <a:latin typeface="Calibri"/>
                <a:cs typeface="Calibri"/>
              </a:rPr>
              <a:t>kendi </a:t>
            </a:r>
            <a:r>
              <a:rPr sz="1400" i="1" spc="-5" dirty="0">
                <a:solidFill>
                  <a:srgbClr val="974707"/>
                </a:solidFill>
                <a:latin typeface="Calibri"/>
                <a:cs typeface="Calibri"/>
              </a:rPr>
              <a:t>istedikleri </a:t>
            </a:r>
            <a:r>
              <a:rPr sz="1400" i="1" dirty="0">
                <a:solidFill>
                  <a:srgbClr val="974707"/>
                </a:solidFill>
                <a:latin typeface="Calibri"/>
                <a:cs typeface="Calibri"/>
              </a:rPr>
              <a:t>şekilde mutlu  edebilmek </a:t>
            </a:r>
            <a:r>
              <a:rPr sz="1400" i="1" spc="-10" dirty="0">
                <a:solidFill>
                  <a:srgbClr val="974707"/>
                </a:solidFill>
                <a:latin typeface="Calibri"/>
                <a:cs typeface="Calibri"/>
              </a:rPr>
              <a:t>büyüklüğüdür. </a:t>
            </a:r>
            <a:r>
              <a:rPr sz="1400" b="1" spc="5" dirty="0">
                <a:latin typeface="Calibri"/>
                <a:cs typeface="Calibri"/>
              </a:rPr>
              <a:t>A. </a:t>
            </a:r>
            <a:r>
              <a:rPr sz="1400" b="1" dirty="0">
                <a:latin typeface="Calibri"/>
                <a:cs typeface="Calibri"/>
              </a:rPr>
              <a:t>John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Robinson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6510" algn="just">
              <a:lnSpc>
                <a:spcPct val="100000"/>
              </a:lnSpc>
              <a:spcBef>
                <a:spcPts val="5"/>
              </a:spcBef>
            </a:pPr>
            <a:r>
              <a:rPr sz="2100" spc="-15" baseline="1984" dirty="0">
                <a:solidFill>
                  <a:srgbClr val="205868"/>
                </a:solidFill>
                <a:latin typeface="Wingdings"/>
                <a:cs typeface="Wingdings"/>
              </a:rPr>
              <a:t></a:t>
            </a:r>
            <a:r>
              <a:rPr sz="1400" i="1" spc="-10" dirty="0">
                <a:solidFill>
                  <a:srgbClr val="205868"/>
                </a:solidFill>
                <a:latin typeface="Calibri"/>
                <a:cs typeface="Calibri"/>
              </a:rPr>
              <a:t>Bakın!Toplumsal </a:t>
            </a:r>
            <a:r>
              <a:rPr sz="1400" i="1" dirty="0">
                <a:solidFill>
                  <a:srgbClr val="205868"/>
                </a:solidFill>
                <a:latin typeface="Calibri"/>
                <a:cs typeface="Calibri"/>
              </a:rPr>
              <a:t>bunalımların, </a:t>
            </a:r>
            <a:r>
              <a:rPr sz="1400" i="1" spc="-15" dirty="0">
                <a:solidFill>
                  <a:srgbClr val="205868"/>
                </a:solidFill>
                <a:latin typeface="Calibri"/>
                <a:cs typeface="Calibri"/>
              </a:rPr>
              <a:t>kavga </a:t>
            </a:r>
            <a:r>
              <a:rPr sz="1400" i="1" dirty="0">
                <a:solidFill>
                  <a:srgbClr val="205868"/>
                </a:solidFill>
                <a:latin typeface="Calibri"/>
                <a:cs typeface="Calibri"/>
              </a:rPr>
              <a:t>ve </a:t>
            </a:r>
            <a:r>
              <a:rPr sz="1400" i="1" spc="-5" dirty="0">
                <a:solidFill>
                  <a:srgbClr val="205868"/>
                </a:solidFill>
                <a:latin typeface="Calibri"/>
                <a:cs typeface="Calibri"/>
              </a:rPr>
              <a:t>dövüş ortamının tek </a:t>
            </a:r>
            <a:r>
              <a:rPr sz="1400" i="1" dirty="0">
                <a:solidFill>
                  <a:srgbClr val="205868"/>
                </a:solidFill>
                <a:latin typeface="Calibri"/>
                <a:cs typeface="Calibri"/>
              </a:rPr>
              <a:t>ve en güçlü </a:t>
            </a:r>
            <a:r>
              <a:rPr sz="1400" i="1" spc="-5" dirty="0">
                <a:solidFill>
                  <a:srgbClr val="205868"/>
                </a:solidFill>
                <a:latin typeface="Calibri"/>
                <a:cs typeface="Calibri"/>
              </a:rPr>
              <a:t>doğuş </a:t>
            </a:r>
            <a:r>
              <a:rPr sz="1400" i="1" dirty="0">
                <a:solidFill>
                  <a:srgbClr val="205868"/>
                </a:solidFill>
                <a:latin typeface="Calibri"/>
                <a:cs typeface="Calibri"/>
              </a:rPr>
              <a:t>sebebi  </a:t>
            </a:r>
            <a:r>
              <a:rPr sz="1400" i="1" spc="-5" dirty="0">
                <a:solidFill>
                  <a:srgbClr val="205868"/>
                </a:solidFill>
                <a:latin typeface="Calibri"/>
                <a:cs typeface="Calibri"/>
              </a:rPr>
              <a:t>sevgi </a:t>
            </a:r>
            <a:r>
              <a:rPr sz="1400" i="1" spc="-10" dirty="0">
                <a:solidFill>
                  <a:srgbClr val="205868"/>
                </a:solidFill>
                <a:latin typeface="Calibri"/>
                <a:cs typeface="Calibri"/>
              </a:rPr>
              <a:t>eksikliğidir. </a:t>
            </a:r>
            <a:r>
              <a:rPr sz="1400" i="1" dirty="0">
                <a:solidFill>
                  <a:srgbClr val="205868"/>
                </a:solidFill>
                <a:latin typeface="Calibri"/>
                <a:cs typeface="Calibri"/>
              </a:rPr>
              <a:t>Bunun en </a:t>
            </a:r>
            <a:r>
              <a:rPr sz="1400" i="1" spc="-5" dirty="0">
                <a:solidFill>
                  <a:srgbClr val="205868"/>
                </a:solidFill>
                <a:latin typeface="Calibri"/>
                <a:cs typeface="Calibri"/>
              </a:rPr>
              <a:t>doğru tedavi </a:t>
            </a:r>
            <a:r>
              <a:rPr sz="1400" i="1" dirty="0">
                <a:solidFill>
                  <a:srgbClr val="205868"/>
                </a:solidFill>
                <a:latin typeface="Calibri"/>
                <a:cs typeface="Calibri"/>
              </a:rPr>
              <a:t>yolu ise </a:t>
            </a:r>
            <a:r>
              <a:rPr sz="1400" i="1" spc="-5" dirty="0">
                <a:solidFill>
                  <a:srgbClr val="205868"/>
                </a:solidFill>
                <a:latin typeface="Calibri"/>
                <a:cs typeface="Calibri"/>
              </a:rPr>
              <a:t>sevgiyi </a:t>
            </a:r>
            <a:r>
              <a:rPr sz="1400" i="1" dirty="0">
                <a:solidFill>
                  <a:srgbClr val="205868"/>
                </a:solidFill>
                <a:latin typeface="Calibri"/>
                <a:cs typeface="Calibri"/>
              </a:rPr>
              <a:t>aramak, yaşamak, </a:t>
            </a:r>
            <a:r>
              <a:rPr sz="1400" i="1" spc="-15" dirty="0">
                <a:solidFill>
                  <a:srgbClr val="205868"/>
                </a:solidFill>
                <a:latin typeface="Calibri"/>
                <a:cs typeface="Calibri"/>
              </a:rPr>
              <a:t>uygulamaktır.  </a:t>
            </a:r>
            <a:r>
              <a:rPr sz="1400" i="1" dirty="0">
                <a:solidFill>
                  <a:srgbClr val="205868"/>
                </a:solidFill>
                <a:latin typeface="Calibri"/>
                <a:cs typeface="Calibri"/>
              </a:rPr>
              <a:t>Hoşgörülü olursanız seversiniz, sevilirsiniz.</a:t>
            </a:r>
            <a:r>
              <a:rPr sz="1400" i="1" spc="-10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Mevlana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383540">
              <a:lnSpc>
                <a:spcPct val="100000"/>
              </a:lnSpc>
            </a:pPr>
            <a:r>
              <a:rPr sz="2100" spc="-7" baseline="1984" dirty="0">
                <a:solidFill>
                  <a:srgbClr val="403052"/>
                </a:solidFill>
                <a:latin typeface="Wingdings"/>
                <a:cs typeface="Wingdings"/>
              </a:rPr>
              <a:t></a:t>
            </a:r>
            <a:r>
              <a:rPr sz="1400" i="1" spc="-5" dirty="0">
                <a:solidFill>
                  <a:srgbClr val="403052"/>
                </a:solidFill>
                <a:latin typeface="Calibri"/>
                <a:cs typeface="Calibri"/>
              </a:rPr>
              <a:t>İki </a:t>
            </a:r>
            <a:r>
              <a:rPr sz="1400" i="1" dirty="0">
                <a:solidFill>
                  <a:srgbClr val="403052"/>
                </a:solidFill>
                <a:latin typeface="Calibri"/>
                <a:cs typeface="Calibri"/>
              </a:rPr>
              <a:t>insanın iyi geçinmesi hiç </a:t>
            </a:r>
            <a:r>
              <a:rPr sz="1400" i="1" spc="-5" dirty="0">
                <a:solidFill>
                  <a:srgbClr val="403052"/>
                </a:solidFill>
                <a:latin typeface="Calibri"/>
                <a:cs typeface="Calibri"/>
              </a:rPr>
              <a:t>kusursuz </a:t>
            </a:r>
            <a:r>
              <a:rPr sz="1400" i="1" dirty="0">
                <a:solidFill>
                  <a:srgbClr val="403052"/>
                </a:solidFill>
                <a:latin typeface="Calibri"/>
                <a:cs typeface="Calibri"/>
              </a:rPr>
              <a:t>olmalarıyla değil, birbirlerinin </a:t>
            </a:r>
            <a:r>
              <a:rPr sz="1400" i="1" spc="-5" dirty="0">
                <a:solidFill>
                  <a:srgbClr val="403052"/>
                </a:solidFill>
                <a:latin typeface="Calibri"/>
                <a:cs typeface="Calibri"/>
              </a:rPr>
              <a:t>kusurlarını </a:t>
            </a:r>
            <a:r>
              <a:rPr sz="1400" i="1" dirty="0">
                <a:solidFill>
                  <a:srgbClr val="403052"/>
                </a:solidFill>
                <a:latin typeface="Calibri"/>
                <a:cs typeface="Calibri"/>
              </a:rPr>
              <a:t>hoş  görmeleriyle </a:t>
            </a:r>
            <a:r>
              <a:rPr sz="1400" i="1" spc="-15" dirty="0">
                <a:solidFill>
                  <a:srgbClr val="403052"/>
                </a:solidFill>
                <a:latin typeface="Calibri"/>
                <a:cs typeface="Calibri"/>
              </a:rPr>
              <a:t>sağlanır. </a:t>
            </a:r>
            <a:r>
              <a:rPr sz="1400" b="1" spc="-5" dirty="0">
                <a:latin typeface="Calibri"/>
                <a:cs typeface="Calibri"/>
              </a:rPr>
              <a:t>Alexis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Tocqueville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12395">
              <a:lnSpc>
                <a:spcPct val="100000"/>
              </a:lnSpc>
            </a:pPr>
            <a:r>
              <a:rPr sz="2100" baseline="1984" dirty="0">
                <a:solidFill>
                  <a:srgbClr val="4F6128"/>
                </a:solidFill>
                <a:latin typeface="Wingdings"/>
                <a:cs typeface="Wingdings"/>
              </a:rPr>
              <a:t>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Allah </a:t>
            </a:r>
            <a:r>
              <a:rPr sz="1400" i="1" spc="-15" dirty="0">
                <a:solidFill>
                  <a:srgbClr val="4F6128"/>
                </a:solidFill>
                <a:latin typeface="Calibri"/>
                <a:cs typeface="Calibri"/>
              </a:rPr>
              <a:t>affedicidir.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Affetmeyi </a:t>
            </a:r>
            <a:r>
              <a:rPr sz="1400" i="1" spc="-25" dirty="0">
                <a:solidFill>
                  <a:srgbClr val="4F6128"/>
                </a:solidFill>
                <a:latin typeface="Calibri"/>
                <a:cs typeface="Calibri"/>
              </a:rPr>
              <a:t>sever.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Sizinde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öyle(affedici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hoşgörülü)olmanızı </a:t>
            </a:r>
            <a:r>
              <a:rPr sz="1400" i="1" spc="-25" dirty="0">
                <a:solidFill>
                  <a:srgbClr val="4F6128"/>
                </a:solidFill>
                <a:latin typeface="Calibri"/>
                <a:cs typeface="Calibri"/>
              </a:rPr>
              <a:t>ister. </a:t>
            </a:r>
            <a:r>
              <a:rPr sz="1400" b="1" dirty="0">
                <a:latin typeface="Calibri"/>
                <a:cs typeface="Calibri"/>
              </a:rPr>
              <a:t>Maide  </a:t>
            </a:r>
            <a:r>
              <a:rPr sz="1400" b="1" spc="-5" dirty="0">
                <a:latin typeface="Calibri"/>
                <a:cs typeface="Calibri"/>
              </a:rPr>
              <a:t>suresi 101.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Ayet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100" spc="-7" baseline="1984" dirty="0">
                <a:solidFill>
                  <a:srgbClr val="622422"/>
                </a:solidFill>
                <a:latin typeface="Wingdings"/>
                <a:cs typeface="Wingdings"/>
              </a:rPr>
              <a:t></a:t>
            </a:r>
            <a:r>
              <a:rPr sz="1400" i="1" spc="-5" dirty="0">
                <a:solidFill>
                  <a:srgbClr val="622422"/>
                </a:solidFill>
                <a:latin typeface="Calibri"/>
                <a:cs typeface="Calibri"/>
              </a:rPr>
              <a:t>Başkalarının faziletlerine </a:t>
            </a:r>
            <a:r>
              <a:rPr sz="1400" i="1" spc="-10" dirty="0">
                <a:solidFill>
                  <a:srgbClr val="622422"/>
                </a:solidFill>
                <a:latin typeface="Calibri"/>
                <a:cs typeface="Calibri"/>
              </a:rPr>
              <a:t>karşı </a:t>
            </a:r>
            <a:r>
              <a:rPr sz="1400" i="1" spc="-20" dirty="0">
                <a:solidFill>
                  <a:srgbClr val="622422"/>
                </a:solidFill>
                <a:latin typeface="Calibri"/>
                <a:cs typeface="Calibri"/>
              </a:rPr>
              <a:t>lütufkar, </a:t>
            </a:r>
            <a:r>
              <a:rPr sz="1400" i="1" spc="-5" dirty="0">
                <a:solidFill>
                  <a:srgbClr val="622422"/>
                </a:solidFill>
                <a:latin typeface="Calibri"/>
                <a:cs typeface="Calibri"/>
              </a:rPr>
              <a:t>hatalarına </a:t>
            </a:r>
            <a:r>
              <a:rPr sz="1400" i="1" spc="-10" dirty="0">
                <a:solidFill>
                  <a:srgbClr val="622422"/>
                </a:solidFill>
                <a:latin typeface="Calibri"/>
                <a:cs typeface="Calibri"/>
              </a:rPr>
              <a:t>karşı </a:t>
            </a:r>
            <a:r>
              <a:rPr sz="1400" i="1" dirty="0">
                <a:solidFill>
                  <a:srgbClr val="622422"/>
                </a:solidFill>
                <a:latin typeface="Calibri"/>
                <a:cs typeface="Calibri"/>
              </a:rPr>
              <a:t>da biraz </a:t>
            </a:r>
            <a:r>
              <a:rPr sz="1400" i="1" spc="-20" dirty="0">
                <a:solidFill>
                  <a:srgbClr val="622422"/>
                </a:solidFill>
                <a:latin typeface="Calibri"/>
                <a:cs typeface="Calibri"/>
              </a:rPr>
              <a:t>kör </a:t>
            </a:r>
            <a:r>
              <a:rPr sz="1400" i="1" dirty="0">
                <a:solidFill>
                  <a:srgbClr val="622422"/>
                </a:solidFill>
                <a:latin typeface="Calibri"/>
                <a:cs typeface="Calibri"/>
              </a:rPr>
              <a:t>olunuz. </a:t>
            </a:r>
            <a:r>
              <a:rPr sz="1400" b="1" spc="-5" dirty="0">
                <a:latin typeface="Calibri"/>
                <a:cs typeface="Calibri"/>
              </a:rPr>
              <a:t>M.</a:t>
            </a:r>
            <a:r>
              <a:rPr sz="1400" b="1" spc="18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Prior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100" baseline="1984" dirty="0">
                <a:solidFill>
                  <a:srgbClr val="0F243E"/>
                </a:solidFill>
                <a:latin typeface="Wingdings"/>
                <a:cs typeface="Wingdings"/>
              </a:rPr>
              <a:t></a:t>
            </a:r>
            <a:r>
              <a:rPr sz="1400" i="1" dirty="0">
                <a:solidFill>
                  <a:srgbClr val="0F243E"/>
                </a:solidFill>
                <a:latin typeface="Calibri"/>
                <a:cs typeface="Calibri"/>
              </a:rPr>
              <a:t>Gel, gel, gel, ne olursan ol yine gel. Bizim dergahımız ümitsizlik dergahı </a:t>
            </a:r>
            <a:r>
              <a:rPr sz="1400" i="1" spc="-15" dirty="0">
                <a:solidFill>
                  <a:srgbClr val="0F243E"/>
                </a:solidFill>
                <a:latin typeface="Calibri"/>
                <a:cs typeface="Calibri"/>
              </a:rPr>
              <a:t>değildir. </a:t>
            </a:r>
            <a:r>
              <a:rPr sz="1400" i="1" spc="-25" dirty="0">
                <a:solidFill>
                  <a:srgbClr val="0F243E"/>
                </a:solidFill>
                <a:latin typeface="Calibri"/>
                <a:cs typeface="Calibri"/>
              </a:rPr>
              <a:t>Yüz </a:t>
            </a:r>
            <a:r>
              <a:rPr sz="1400" i="1" dirty="0">
                <a:solidFill>
                  <a:srgbClr val="0F243E"/>
                </a:solidFill>
                <a:latin typeface="Calibri"/>
                <a:cs typeface="Calibri"/>
              </a:rPr>
              <a:t>bin  </a:t>
            </a:r>
            <a:r>
              <a:rPr sz="1400" i="1" spc="-15" dirty="0">
                <a:solidFill>
                  <a:srgbClr val="0F243E"/>
                </a:solidFill>
                <a:latin typeface="Calibri"/>
                <a:cs typeface="Calibri"/>
              </a:rPr>
              <a:t>kere </a:t>
            </a:r>
            <a:r>
              <a:rPr sz="1400" i="1" spc="-5" dirty="0">
                <a:solidFill>
                  <a:srgbClr val="0F243E"/>
                </a:solidFill>
                <a:latin typeface="Calibri"/>
                <a:cs typeface="Calibri"/>
              </a:rPr>
              <a:t>tövbeni bozmuş </a:t>
            </a:r>
            <a:r>
              <a:rPr sz="1400" i="1" dirty="0">
                <a:solidFill>
                  <a:srgbClr val="0F243E"/>
                </a:solidFill>
                <a:latin typeface="Calibri"/>
                <a:cs typeface="Calibri"/>
              </a:rPr>
              <a:t>olsan da yine gel...</a:t>
            </a:r>
            <a:r>
              <a:rPr sz="1400" i="1" spc="-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Mevlana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100" spc="-15" baseline="1984" dirty="0">
                <a:solidFill>
                  <a:srgbClr val="6F2F9F"/>
                </a:solidFill>
                <a:latin typeface="Wingdings"/>
                <a:cs typeface="Wingdings"/>
              </a:rPr>
              <a:t></a:t>
            </a:r>
            <a:r>
              <a:rPr sz="1400" i="1" spc="-10" dirty="0">
                <a:solidFill>
                  <a:srgbClr val="6F2F9F"/>
                </a:solidFill>
                <a:latin typeface="Calibri"/>
                <a:cs typeface="Calibri"/>
              </a:rPr>
              <a:t>Yaşanabilir </a:t>
            </a:r>
            <a:r>
              <a:rPr sz="1400" i="1" dirty="0">
                <a:solidFill>
                  <a:srgbClr val="6F2F9F"/>
                </a:solidFill>
                <a:latin typeface="Calibri"/>
                <a:cs typeface="Calibri"/>
              </a:rPr>
              <a:t>bir </a:t>
            </a:r>
            <a:r>
              <a:rPr sz="1400" i="1" spc="-5" dirty="0">
                <a:solidFill>
                  <a:srgbClr val="6F2F9F"/>
                </a:solidFill>
                <a:latin typeface="Calibri"/>
                <a:cs typeface="Calibri"/>
              </a:rPr>
              <a:t>dünya oluşturmak </a:t>
            </a:r>
            <a:r>
              <a:rPr sz="1400" i="1" dirty="0">
                <a:solidFill>
                  <a:srgbClr val="6F2F9F"/>
                </a:solidFill>
                <a:latin typeface="Calibri"/>
                <a:cs typeface="Calibri"/>
              </a:rPr>
              <a:t>için, insanlara hoşgörülü davranmalıyız. </a:t>
            </a:r>
            <a:r>
              <a:rPr sz="1400" b="1" spc="-10" dirty="0">
                <a:latin typeface="Calibri"/>
                <a:cs typeface="Calibri"/>
              </a:rPr>
              <a:t>Murat</a:t>
            </a:r>
            <a:r>
              <a:rPr sz="1400" b="1" spc="1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Ertan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100" baseline="1984" dirty="0">
                <a:solidFill>
                  <a:srgbClr val="006FC0"/>
                </a:solidFill>
                <a:latin typeface="Wingdings"/>
                <a:cs typeface="Wingdings"/>
              </a:rPr>
              <a:t></a:t>
            </a:r>
            <a:r>
              <a:rPr sz="1400" i="1" dirty="0">
                <a:solidFill>
                  <a:srgbClr val="006FC0"/>
                </a:solidFill>
                <a:latin typeface="Calibri"/>
                <a:cs typeface="Calibri"/>
              </a:rPr>
              <a:t>İnsanlığın </a:t>
            </a:r>
            <a:r>
              <a:rPr sz="1400" i="1" spc="-5" dirty="0">
                <a:solidFill>
                  <a:srgbClr val="006FC0"/>
                </a:solidFill>
                <a:latin typeface="Calibri"/>
                <a:cs typeface="Calibri"/>
              </a:rPr>
              <a:t>kurtuluşunu sağlayacak </a:t>
            </a:r>
            <a:r>
              <a:rPr sz="1400" i="1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1400" i="1" spc="-5" dirty="0">
                <a:solidFill>
                  <a:srgbClr val="006FC0"/>
                </a:solidFill>
                <a:latin typeface="Calibri"/>
                <a:cs typeface="Calibri"/>
              </a:rPr>
              <a:t>büyük </a:t>
            </a:r>
            <a:r>
              <a:rPr sz="1400" i="1" dirty="0">
                <a:solidFill>
                  <a:srgbClr val="006FC0"/>
                </a:solidFill>
                <a:latin typeface="Calibri"/>
                <a:cs typeface="Calibri"/>
              </a:rPr>
              <a:t>erdem </a:t>
            </a:r>
            <a:r>
              <a:rPr sz="1400" i="1" spc="-15" dirty="0">
                <a:solidFill>
                  <a:srgbClr val="006FC0"/>
                </a:solidFill>
                <a:latin typeface="Calibri"/>
                <a:cs typeface="Calibri"/>
              </a:rPr>
              <a:t>hoşgörüdür. </a:t>
            </a:r>
            <a:r>
              <a:rPr sz="1400" b="1" spc="-10" dirty="0">
                <a:latin typeface="Calibri"/>
                <a:cs typeface="Calibri"/>
              </a:rPr>
              <a:t>H.Wilhelm </a:t>
            </a:r>
            <a:r>
              <a:rPr sz="1400" b="1" spc="-25" dirty="0">
                <a:latin typeface="Calibri"/>
                <a:cs typeface="Calibri"/>
              </a:rPr>
              <a:t>Van</a:t>
            </a:r>
            <a:r>
              <a:rPr sz="1400" b="1" spc="18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Loon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100" spc="-7" baseline="1984" dirty="0">
                <a:solidFill>
                  <a:srgbClr val="00AF50"/>
                </a:solidFill>
                <a:latin typeface="Wingdings"/>
                <a:cs typeface="Wingdings"/>
              </a:rPr>
              <a:t></a:t>
            </a:r>
            <a:r>
              <a:rPr sz="1400" i="1" spc="-5" dirty="0">
                <a:solidFill>
                  <a:srgbClr val="00AF50"/>
                </a:solidFill>
                <a:latin typeface="Calibri"/>
                <a:cs typeface="Calibri"/>
              </a:rPr>
              <a:t>Sosyal </a:t>
            </a:r>
            <a:r>
              <a:rPr sz="1400" i="1" spc="-10" dirty="0">
                <a:solidFill>
                  <a:srgbClr val="00AF50"/>
                </a:solidFill>
                <a:latin typeface="Calibri"/>
                <a:cs typeface="Calibri"/>
              </a:rPr>
              <a:t>hayatta </a:t>
            </a:r>
            <a:r>
              <a:rPr sz="1400" i="1" dirty="0">
                <a:solidFill>
                  <a:srgbClr val="00AF50"/>
                </a:solidFill>
                <a:latin typeface="Calibri"/>
                <a:cs typeface="Calibri"/>
              </a:rPr>
              <a:t>en </a:t>
            </a:r>
            <a:r>
              <a:rPr sz="1400" i="1" spc="-5" dirty="0">
                <a:solidFill>
                  <a:srgbClr val="00AF50"/>
                </a:solidFill>
                <a:latin typeface="Calibri"/>
                <a:cs typeface="Calibri"/>
              </a:rPr>
              <a:t>faydalı, yüce </a:t>
            </a:r>
            <a:r>
              <a:rPr sz="1400" i="1" dirty="0">
                <a:solidFill>
                  <a:srgbClr val="00AF50"/>
                </a:solidFill>
                <a:latin typeface="Calibri"/>
                <a:cs typeface="Calibri"/>
              </a:rPr>
              <a:t>duygu </a:t>
            </a:r>
            <a:r>
              <a:rPr sz="1400" i="1" spc="-15" dirty="0">
                <a:solidFill>
                  <a:srgbClr val="00AF50"/>
                </a:solidFill>
                <a:latin typeface="Calibri"/>
                <a:cs typeface="Calibri"/>
              </a:rPr>
              <a:t>toleranstır. </a:t>
            </a:r>
            <a:r>
              <a:rPr sz="1400" b="1" dirty="0">
                <a:latin typeface="Calibri"/>
                <a:cs typeface="Calibri"/>
              </a:rPr>
              <a:t>E.</a:t>
            </a:r>
            <a:r>
              <a:rPr sz="1400" b="1" spc="1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Monmarson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dirty="0">
                <a:solidFill>
                  <a:srgbClr val="FF0000"/>
                </a:solidFill>
                <a:latin typeface="Wingdings"/>
                <a:cs typeface="Wingdings"/>
              </a:rPr>
              <a:t></a:t>
            </a:r>
            <a:r>
              <a:rPr sz="1400" i="1" dirty="0">
                <a:solidFill>
                  <a:srgbClr val="FF0000"/>
                </a:solidFill>
                <a:latin typeface="Calibri"/>
                <a:cs typeface="Calibri"/>
              </a:rPr>
              <a:t>İncinsen de incitme. </a:t>
            </a:r>
            <a:r>
              <a:rPr sz="1400" b="1" dirty="0">
                <a:latin typeface="Calibri"/>
                <a:cs typeface="Calibri"/>
              </a:rPr>
              <a:t>Hacı Bektaş-ı</a:t>
            </a:r>
            <a:r>
              <a:rPr sz="1400" b="1" spc="-10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Veli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spc="-10" dirty="0">
                <a:solidFill>
                  <a:srgbClr val="17375E"/>
                </a:solidFill>
                <a:latin typeface="Wingdings"/>
                <a:cs typeface="Wingdings"/>
              </a:rPr>
              <a:t></a:t>
            </a:r>
            <a:r>
              <a:rPr sz="1400" i="1" spc="-10" dirty="0">
                <a:solidFill>
                  <a:srgbClr val="17375E"/>
                </a:solidFill>
                <a:latin typeface="Calibri"/>
                <a:cs typeface="Calibri"/>
              </a:rPr>
              <a:t>Yaratılanı </a:t>
            </a:r>
            <a:r>
              <a:rPr sz="1400" i="1" dirty="0">
                <a:solidFill>
                  <a:srgbClr val="17375E"/>
                </a:solidFill>
                <a:latin typeface="Calibri"/>
                <a:cs typeface="Calibri"/>
              </a:rPr>
              <a:t>hoş </a:t>
            </a:r>
            <a:r>
              <a:rPr sz="1400" i="1" spc="-30" dirty="0">
                <a:solidFill>
                  <a:srgbClr val="17375E"/>
                </a:solidFill>
                <a:latin typeface="Calibri"/>
                <a:cs typeface="Calibri"/>
              </a:rPr>
              <a:t>gör, </a:t>
            </a:r>
            <a:r>
              <a:rPr sz="1400" i="1" spc="-15" dirty="0">
                <a:solidFill>
                  <a:srgbClr val="17375E"/>
                </a:solidFill>
                <a:latin typeface="Calibri"/>
                <a:cs typeface="Calibri"/>
              </a:rPr>
              <a:t>Yaratan'dan </a:t>
            </a:r>
            <a:r>
              <a:rPr sz="1400" i="1" spc="-5" dirty="0">
                <a:solidFill>
                  <a:srgbClr val="17375E"/>
                </a:solidFill>
                <a:latin typeface="Calibri"/>
                <a:cs typeface="Calibri"/>
              </a:rPr>
              <a:t>ötürü.</a:t>
            </a:r>
            <a:r>
              <a:rPr sz="1400" b="1" spc="-5" dirty="0">
                <a:latin typeface="Calibri"/>
                <a:cs typeface="Calibri"/>
              </a:rPr>
              <a:t>Yunus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Emre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dirty="0">
                <a:solidFill>
                  <a:srgbClr val="5F497A"/>
                </a:solidFill>
                <a:latin typeface="Wingdings"/>
                <a:cs typeface="Wingdings"/>
              </a:rPr>
              <a:t></a:t>
            </a:r>
            <a:r>
              <a:rPr sz="1400" i="1" dirty="0">
                <a:solidFill>
                  <a:srgbClr val="5F497A"/>
                </a:solidFill>
                <a:latin typeface="Calibri"/>
                <a:cs typeface="Calibri"/>
              </a:rPr>
              <a:t>Sevdiğinin </a:t>
            </a:r>
            <a:r>
              <a:rPr sz="1400" i="1" spc="-5" dirty="0">
                <a:solidFill>
                  <a:srgbClr val="5F497A"/>
                </a:solidFill>
                <a:latin typeface="Calibri"/>
                <a:cs typeface="Calibri"/>
              </a:rPr>
              <a:t>kusurlarını </a:t>
            </a:r>
            <a:r>
              <a:rPr sz="1400" i="1" dirty="0">
                <a:solidFill>
                  <a:srgbClr val="5F497A"/>
                </a:solidFill>
                <a:latin typeface="Calibri"/>
                <a:cs typeface="Calibri"/>
              </a:rPr>
              <a:t>hoş </a:t>
            </a:r>
            <a:r>
              <a:rPr sz="1400" i="1" spc="-5" dirty="0">
                <a:solidFill>
                  <a:srgbClr val="5F497A"/>
                </a:solidFill>
                <a:latin typeface="Calibri"/>
                <a:cs typeface="Calibri"/>
              </a:rPr>
              <a:t>görmeyen </a:t>
            </a:r>
            <a:r>
              <a:rPr sz="1400" i="1" dirty="0">
                <a:solidFill>
                  <a:srgbClr val="5F497A"/>
                </a:solidFill>
                <a:latin typeface="Calibri"/>
                <a:cs typeface="Calibri"/>
              </a:rPr>
              <a:t>sevmiyor </a:t>
            </a:r>
            <a:r>
              <a:rPr sz="1400" i="1" spc="-15" dirty="0">
                <a:solidFill>
                  <a:srgbClr val="5F497A"/>
                </a:solidFill>
                <a:latin typeface="Calibri"/>
                <a:cs typeface="Calibri"/>
              </a:rPr>
              <a:t>demektir.</a:t>
            </a:r>
            <a:r>
              <a:rPr sz="1400" i="1" spc="-2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Goethe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dirty="0">
                <a:solidFill>
                  <a:srgbClr val="4F6128"/>
                </a:solidFill>
                <a:latin typeface="Wingdings"/>
                <a:cs typeface="Wingdings"/>
              </a:rPr>
              <a:t>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Affetmek,geçmişi değiştirmez ama,geleceğin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önünü </a:t>
            </a:r>
            <a:r>
              <a:rPr sz="1400" i="1" spc="-30" dirty="0">
                <a:solidFill>
                  <a:srgbClr val="4F6128"/>
                </a:solidFill>
                <a:latin typeface="Calibri"/>
                <a:cs typeface="Calibri"/>
              </a:rPr>
              <a:t>açar. </a:t>
            </a:r>
            <a:r>
              <a:rPr sz="1400" b="1" spc="-5" dirty="0">
                <a:latin typeface="Calibri"/>
                <a:cs typeface="Calibri"/>
              </a:rPr>
              <a:t>Paule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Boese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7185279"/>
            <a:ext cx="6858000" cy="272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R="426720" algn="r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185279"/>
            <a:ext cx="6857998" cy="2720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309626"/>
            <a:ext cx="6644005" cy="663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0325">
              <a:lnSpc>
                <a:spcPct val="100000"/>
              </a:lnSpc>
            </a:pPr>
            <a:r>
              <a:rPr sz="2100" baseline="1984" dirty="0">
                <a:solidFill>
                  <a:srgbClr val="0F243E"/>
                </a:solidFill>
                <a:latin typeface="Wingdings"/>
                <a:cs typeface="Wingdings"/>
              </a:rPr>
              <a:t></a:t>
            </a:r>
            <a:r>
              <a:rPr sz="1400" i="1" dirty="0">
                <a:solidFill>
                  <a:srgbClr val="0F243E"/>
                </a:solidFill>
                <a:latin typeface="Calibri"/>
                <a:cs typeface="Calibri"/>
              </a:rPr>
              <a:t>İnsanın en </a:t>
            </a:r>
            <a:r>
              <a:rPr sz="1400" i="1" spc="-5" dirty="0">
                <a:solidFill>
                  <a:srgbClr val="0F243E"/>
                </a:solidFill>
                <a:latin typeface="Calibri"/>
                <a:cs typeface="Calibri"/>
              </a:rPr>
              <a:t>büyüğü, </a:t>
            </a:r>
            <a:r>
              <a:rPr sz="1400" i="1" dirty="0">
                <a:solidFill>
                  <a:srgbClr val="0F243E"/>
                </a:solidFill>
                <a:latin typeface="Calibri"/>
                <a:cs typeface="Calibri"/>
              </a:rPr>
              <a:t>en </a:t>
            </a:r>
            <a:r>
              <a:rPr sz="1400" i="1" spc="-5" dirty="0">
                <a:solidFill>
                  <a:srgbClr val="0F243E"/>
                </a:solidFill>
                <a:latin typeface="Calibri"/>
                <a:cs typeface="Calibri"/>
              </a:rPr>
              <a:t>yüksek mevkide </a:t>
            </a:r>
            <a:r>
              <a:rPr sz="1400" i="1" spc="-15" dirty="0">
                <a:solidFill>
                  <a:srgbClr val="0F243E"/>
                </a:solidFill>
                <a:latin typeface="Calibri"/>
                <a:cs typeface="Calibri"/>
              </a:rPr>
              <a:t>iken </a:t>
            </a:r>
            <a:r>
              <a:rPr sz="1400" i="1" spc="-10" dirty="0">
                <a:solidFill>
                  <a:srgbClr val="0F243E"/>
                </a:solidFill>
                <a:latin typeface="Calibri"/>
                <a:cs typeface="Calibri"/>
              </a:rPr>
              <a:t>tevazu </a:t>
            </a:r>
            <a:r>
              <a:rPr sz="1400" i="1" spc="-5" dirty="0">
                <a:solidFill>
                  <a:srgbClr val="0F243E"/>
                </a:solidFill>
                <a:latin typeface="Calibri"/>
                <a:cs typeface="Calibri"/>
              </a:rPr>
              <a:t>gösteren, </a:t>
            </a:r>
            <a:r>
              <a:rPr sz="1400" i="1" spc="-10" dirty="0">
                <a:solidFill>
                  <a:srgbClr val="0F243E"/>
                </a:solidFill>
                <a:latin typeface="Calibri"/>
                <a:cs typeface="Calibri"/>
              </a:rPr>
              <a:t>kudret </a:t>
            </a:r>
            <a:r>
              <a:rPr sz="1400" i="1" dirty="0">
                <a:solidFill>
                  <a:srgbClr val="0F243E"/>
                </a:solidFill>
                <a:latin typeface="Calibri"/>
                <a:cs typeface="Calibri"/>
              </a:rPr>
              <a:t>sahibi </a:t>
            </a:r>
            <a:r>
              <a:rPr sz="1400" i="1" spc="-15" dirty="0">
                <a:solidFill>
                  <a:srgbClr val="0F243E"/>
                </a:solidFill>
                <a:latin typeface="Calibri"/>
                <a:cs typeface="Calibri"/>
              </a:rPr>
              <a:t>iken </a:t>
            </a:r>
            <a:r>
              <a:rPr sz="1400" i="1" spc="-5" dirty="0">
                <a:solidFill>
                  <a:srgbClr val="0F243E"/>
                </a:solidFill>
                <a:latin typeface="Calibri"/>
                <a:cs typeface="Calibri"/>
              </a:rPr>
              <a:t>affeden </a:t>
            </a:r>
            <a:r>
              <a:rPr sz="1400" i="1" dirty="0">
                <a:solidFill>
                  <a:srgbClr val="0F243E"/>
                </a:solidFill>
                <a:latin typeface="Calibri"/>
                <a:cs typeface="Calibri"/>
              </a:rPr>
              <a:t>ve  </a:t>
            </a:r>
            <a:r>
              <a:rPr sz="1400" i="1" spc="-5" dirty="0">
                <a:solidFill>
                  <a:srgbClr val="0F243E"/>
                </a:solidFill>
                <a:latin typeface="Calibri"/>
                <a:cs typeface="Calibri"/>
              </a:rPr>
              <a:t>kuvvetli </a:t>
            </a:r>
            <a:r>
              <a:rPr sz="1400" i="1" dirty="0">
                <a:solidFill>
                  <a:srgbClr val="0F243E"/>
                </a:solidFill>
                <a:latin typeface="Calibri"/>
                <a:cs typeface="Calibri"/>
              </a:rPr>
              <a:t>olduğu </a:t>
            </a:r>
            <a:r>
              <a:rPr sz="1400" i="1" spc="-5" dirty="0">
                <a:solidFill>
                  <a:srgbClr val="0F243E"/>
                </a:solidFill>
                <a:latin typeface="Calibri"/>
                <a:cs typeface="Calibri"/>
              </a:rPr>
              <a:t>vakit adaletle </a:t>
            </a:r>
            <a:r>
              <a:rPr sz="1400" i="1" spc="-10" dirty="0">
                <a:solidFill>
                  <a:srgbClr val="0F243E"/>
                </a:solidFill>
                <a:latin typeface="Calibri"/>
                <a:cs typeface="Calibri"/>
              </a:rPr>
              <a:t>hareket </a:t>
            </a:r>
            <a:r>
              <a:rPr sz="1400" i="1" spc="-15" dirty="0">
                <a:solidFill>
                  <a:srgbClr val="0F243E"/>
                </a:solidFill>
                <a:latin typeface="Calibri"/>
                <a:cs typeface="Calibri"/>
              </a:rPr>
              <a:t>edendir. </a:t>
            </a:r>
            <a:r>
              <a:rPr sz="1400" b="1" dirty="0">
                <a:latin typeface="Calibri"/>
                <a:cs typeface="Calibri"/>
              </a:rPr>
              <a:t>Abdülmelik bin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Mervan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aseline="1984" dirty="0">
                <a:solidFill>
                  <a:srgbClr val="375F92"/>
                </a:solidFill>
                <a:latin typeface="Wingdings"/>
                <a:cs typeface="Wingdings"/>
              </a:rPr>
              <a:t></a:t>
            </a:r>
            <a:r>
              <a:rPr sz="1400" i="1" dirty="0">
                <a:solidFill>
                  <a:srgbClr val="375F92"/>
                </a:solidFill>
                <a:latin typeface="Calibri"/>
                <a:cs typeface="Calibri"/>
              </a:rPr>
              <a:t>Büyük başarılar kişiyi </a:t>
            </a:r>
            <a:r>
              <a:rPr sz="1400" i="1" spc="-5" dirty="0">
                <a:solidFill>
                  <a:srgbClr val="375F92"/>
                </a:solidFill>
                <a:latin typeface="Calibri"/>
                <a:cs typeface="Calibri"/>
              </a:rPr>
              <a:t>aptallaştırmadığı taktirde, </a:t>
            </a:r>
            <a:r>
              <a:rPr sz="1400" i="1" dirty="0">
                <a:solidFill>
                  <a:srgbClr val="375F92"/>
                </a:solidFill>
                <a:latin typeface="Calibri"/>
                <a:cs typeface="Calibri"/>
              </a:rPr>
              <a:t>kişi </a:t>
            </a:r>
            <a:r>
              <a:rPr sz="1400" i="1" spc="-5" dirty="0">
                <a:solidFill>
                  <a:srgbClr val="375F92"/>
                </a:solidFill>
                <a:latin typeface="Calibri"/>
                <a:cs typeface="Calibri"/>
              </a:rPr>
              <a:t>alçakgönüllü </a:t>
            </a:r>
            <a:r>
              <a:rPr sz="1400" i="1" spc="-25" dirty="0">
                <a:solidFill>
                  <a:srgbClr val="375F92"/>
                </a:solidFill>
                <a:latin typeface="Calibri"/>
                <a:cs typeface="Calibri"/>
              </a:rPr>
              <a:t>olur.</a:t>
            </a:r>
            <a:r>
              <a:rPr sz="1400" i="1" spc="114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Alain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spc="-7" baseline="1984" dirty="0">
                <a:solidFill>
                  <a:srgbClr val="622422"/>
                </a:solidFill>
                <a:latin typeface="Wingdings"/>
                <a:cs typeface="Wingdings"/>
              </a:rPr>
              <a:t></a:t>
            </a:r>
            <a:r>
              <a:rPr sz="1400" i="1" spc="-5" dirty="0">
                <a:solidFill>
                  <a:srgbClr val="622422"/>
                </a:solidFill>
                <a:latin typeface="Calibri"/>
                <a:cs typeface="Calibri"/>
              </a:rPr>
              <a:t>Alçak </a:t>
            </a:r>
            <a:r>
              <a:rPr sz="1400" i="1" dirty="0">
                <a:solidFill>
                  <a:srgbClr val="622422"/>
                </a:solidFill>
                <a:latin typeface="Calibri"/>
                <a:cs typeface="Calibri"/>
              </a:rPr>
              <a:t>gönüllülük, </a:t>
            </a:r>
            <a:r>
              <a:rPr sz="1400" i="1" spc="-10" dirty="0">
                <a:solidFill>
                  <a:srgbClr val="622422"/>
                </a:solidFill>
                <a:latin typeface="Calibri"/>
                <a:cs typeface="Calibri"/>
              </a:rPr>
              <a:t>kendi </a:t>
            </a:r>
            <a:r>
              <a:rPr sz="1400" i="1" dirty="0">
                <a:solidFill>
                  <a:srgbClr val="622422"/>
                </a:solidFill>
                <a:latin typeface="Calibri"/>
                <a:cs typeface="Calibri"/>
              </a:rPr>
              <a:t>gerçek değerini </a:t>
            </a:r>
            <a:r>
              <a:rPr sz="1400" i="1" spc="-15" dirty="0">
                <a:solidFill>
                  <a:srgbClr val="622422"/>
                </a:solidFill>
                <a:latin typeface="Calibri"/>
                <a:cs typeface="Calibri"/>
              </a:rPr>
              <a:t>anlamaktır. </a:t>
            </a:r>
            <a:r>
              <a:rPr sz="1400" b="1" spc="-5" dirty="0">
                <a:latin typeface="Calibri"/>
                <a:cs typeface="Calibri"/>
              </a:rPr>
              <a:t>Anatole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France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100" spc="-30" baseline="1984" dirty="0">
                <a:solidFill>
                  <a:srgbClr val="4F6128"/>
                </a:solidFill>
                <a:latin typeface="Wingdings"/>
                <a:cs typeface="Wingdings"/>
              </a:rPr>
              <a:t></a:t>
            </a:r>
            <a:r>
              <a:rPr sz="1400" i="1" spc="-20" dirty="0">
                <a:solidFill>
                  <a:srgbClr val="4F6128"/>
                </a:solidFill>
                <a:latin typeface="Calibri"/>
                <a:cs typeface="Calibri"/>
              </a:rPr>
              <a:t>Tepeyi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en iyi gören geniş </a:t>
            </a:r>
            <a:r>
              <a:rPr sz="1400" i="1" spc="-15" dirty="0">
                <a:solidFill>
                  <a:srgbClr val="4F6128"/>
                </a:solidFill>
                <a:latin typeface="Calibri"/>
                <a:cs typeface="Calibri"/>
              </a:rPr>
              <a:t>vadidir,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en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yüksek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noktayı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seçebilmek için engin </a:t>
            </a:r>
            <a:r>
              <a:rPr sz="1400" i="1" spc="-15" dirty="0">
                <a:solidFill>
                  <a:srgbClr val="4F6128"/>
                </a:solidFill>
                <a:latin typeface="Calibri"/>
                <a:cs typeface="Calibri"/>
              </a:rPr>
              <a:t>olmalıdır. </a:t>
            </a:r>
            <a:r>
              <a:rPr sz="1400" b="1" spc="-5" dirty="0">
                <a:latin typeface="Calibri"/>
                <a:cs typeface="Calibri"/>
              </a:rPr>
              <a:t>Francis  </a:t>
            </a:r>
            <a:r>
              <a:rPr sz="1400" b="1" dirty="0">
                <a:latin typeface="Calibri"/>
                <a:cs typeface="Calibri"/>
              </a:rPr>
              <a:t>Bacon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spc="-15" baseline="1984" dirty="0">
                <a:solidFill>
                  <a:srgbClr val="205868"/>
                </a:solidFill>
                <a:latin typeface="Wingdings"/>
                <a:cs typeface="Wingdings"/>
              </a:rPr>
              <a:t></a:t>
            </a:r>
            <a:r>
              <a:rPr sz="1400" i="1" spc="-10" dirty="0">
                <a:solidFill>
                  <a:srgbClr val="205868"/>
                </a:solidFill>
                <a:latin typeface="Calibri"/>
                <a:cs typeface="Calibri"/>
              </a:rPr>
              <a:t>Yüksekliği </a:t>
            </a:r>
            <a:r>
              <a:rPr sz="1400" i="1" spc="-5" dirty="0">
                <a:solidFill>
                  <a:srgbClr val="205868"/>
                </a:solidFill>
                <a:latin typeface="Calibri"/>
                <a:cs typeface="Calibri"/>
              </a:rPr>
              <a:t>istedim, </a:t>
            </a:r>
            <a:r>
              <a:rPr sz="1400" i="1" dirty="0">
                <a:solidFill>
                  <a:srgbClr val="205868"/>
                </a:solidFill>
                <a:latin typeface="Calibri"/>
                <a:cs typeface="Calibri"/>
              </a:rPr>
              <a:t>onu </a:t>
            </a:r>
            <a:r>
              <a:rPr sz="1400" i="1" spc="-5" dirty="0">
                <a:solidFill>
                  <a:srgbClr val="205868"/>
                </a:solidFill>
                <a:latin typeface="Calibri"/>
                <a:cs typeface="Calibri"/>
              </a:rPr>
              <a:t>alçakgönüllülükte </a:t>
            </a:r>
            <a:r>
              <a:rPr sz="1400" i="1" dirty="0">
                <a:solidFill>
                  <a:srgbClr val="205868"/>
                </a:solidFill>
                <a:latin typeface="Calibri"/>
                <a:cs typeface="Calibri"/>
              </a:rPr>
              <a:t>buldum. </a:t>
            </a:r>
            <a:r>
              <a:rPr sz="1400" b="1" dirty="0">
                <a:latin typeface="Calibri"/>
                <a:cs typeface="Calibri"/>
              </a:rPr>
              <a:t>Hz. Ali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(r.a.)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aseline="1984" dirty="0">
                <a:solidFill>
                  <a:srgbClr val="403052"/>
                </a:solidFill>
                <a:latin typeface="Wingdings"/>
                <a:cs typeface="Wingdings"/>
              </a:rPr>
              <a:t></a:t>
            </a:r>
            <a:r>
              <a:rPr sz="1400" i="1" dirty="0">
                <a:solidFill>
                  <a:srgbClr val="403052"/>
                </a:solidFill>
                <a:latin typeface="Calibri"/>
                <a:cs typeface="Calibri"/>
              </a:rPr>
              <a:t>Gerçek </a:t>
            </a:r>
            <a:r>
              <a:rPr sz="1400" i="1" spc="-10" dirty="0">
                <a:solidFill>
                  <a:srgbClr val="403052"/>
                </a:solidFill>
                <a:latin typeface="Calibri"/>
                <a:cs typeface="Calibri"/>
              </a:rPr>
              <a:t>tevazu, </a:t>
            </a:r>
            <a:r>
              <a:rPr sz="1400" i="1" spc="-5" dirty="0">
                <a:solidFill>
                  <a:srgbClr val="403052"/>
                </a:solidFill>
                <a:latin typeface="Calibri"/>
                <a:cs typeface="Calibri"/>
              </a:rPr>
              <a:t>bütün </a:t>
            </a:r>
            <a:r>
              <a:rPr sz="1400" i="1" dirty="0">
                <a:solidFill>
                  <a:srgbClr val="403052"/>
                </a:solidFill>
                <a:latin typeface="Calibri"/>
                <a:cs typeface="Calibri"/>
              </a:rPr>
              <a:t>iyiliklerin </a:t>
            </a:r>
            <a:r>
              <a:rPr sz="1400" i="1" spc="-15" dirty="0">
                <a:solidFill>
                  <a:srgbClr val="403052"/>
                </a:solidFill>
                <a:latin typeface="Calibri"/>
                <a:cs typeface="Calibri"/>
              </a:rPr>
              <a:t>başıdır. </a:t>
            </a:r>
            <a:r>
              <a:rPr sz="1400" b="1" dirty="0">
                <a:latin typeface="Calibri"/>
                <a:cs typeface="Calibri"/>
              </a:rPr>
              <a:t>Hz. Muhammed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(sav.)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7" baseline="1984" dirty="0">
                <a:solidFill>
                  <a:srgbClr val="E36C09"/>
                </a:solidFill>
                <a:latin typeface="Wingdings"/>
                <a:cs typeface="Wingdings"/>
              </a:rPr>
              <a:t></a:t>
            </a:r>
            <a:r>
              <a:rPr sz="1400" i="1" spc="-5" dirty="0">
                <a:solidFill>
                  <a:srgbClr val="E36C09"/>
                </a:solidFill>
                <a:latin typeface="Calibri"/>
                <a:cs typeface="Calibri"/>
              </a:rPr>
              <a:t>Alçakgönüllülük, </a:t>
            </a:r>
            <a:r>
              <a:rPr sz="1400" i="1" dirty="0">
                <a:solidFill>
                  <a:srgbClr val="E36C09"/>
                </a:solidFill>
                <a:latin typeface="Calibri"/>
                <a:cs typeface="Calibri"/>
              </a:rPr>
              <a:t>kişiyi </a:t>
            </a:r>
            <a:r>
              <a:rPr sz="1400" i="1" spc="-15" dirty="0">
                <a:solidFill>
                  <a:srgbClr val="E36C09"/>
                </a:solidFill>
                <a:latin typeface="Calibri"/>
                <a:cs typeface="Calibri"/>
              </a:rPr>
              <a:t>yüceltir. </a:t>
            </a:r>
            <a:r>
              <a:rPr sz="1400" b="1" dirty="0">
                <a:latin typeface="Calibri"/>
                <a:cs typeface="Calibri"/>
              </a:rPr>
              <a:t>Hz. Muhammed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(sav.)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aseline="1984" dirty="0">
                <a:solidFill>
                  <a:srgbClr val="6F2F9F"/>
                </a:solidFill>
                <a:latin typeface="Wingdings"/>
                <a:cs typeface="Wingdings"/>
              </a:rPr>
              <a:t></a:t>
            </a:r>
            <a:r>
              <a:rPr sz="1400" i="1" dirty="0">
                <a:solidFill>
                  <a:srgbClr val="6F2F9F"/>
                </a:solidFill>
                <a:latin typeface="Calibri"/>
                <a:cs typeface="Calibri"/>
              </a:rPr>
              <a:t>Bir adamın </a:t>
            </a:r>
            <a:r>
              <a:rPr sz="1400" i="1" spc="-5" dirty="0">
                <a:solidFill>
                  <a:srgbClr val="6F2F9F"/>
                </a:solidFill>
                <a:latin typeface="Calibri"/>
                <a:cs typeface="Calibri"/>
              </a:rPr>
              <a:t>büyük </a:t>
            </a:r>
            <a:r>
              <a:rPr sz="1400" i="1" dirty="0">
                <a:solidFill>
                  <a:srgbClr val="6F2F9F"/>
                </a:solidFill>
                <a:latin typeface="Calibri"/>
                <a:cs typeface="Calibri"/>
              </a:rPr>
              <a:t>olup olmadığı, onun </a:t>
            </a:r>
            <a:r>
              <a:rPr sz="1400" i="1" spc="-5" dirty="0">
                <a:solidFill>
                  <a:srgbClr val="6F2F9F"/>
                </a:solidFill>
                <a:latin typeface="Calibri"/>
                <a:cs typeface="Calibri"/>
              </a:rPr>
              <a:t>alçakgönüllülüğünden </a:t>
            </a:r>
            <a:r>
              <a:rPr sz="1400" i="1" dirty="0">
                <a:solidFill>
                  <a:srgbClr val="6F2F9F"/>
                </a:solidFill>
                <a:latin typeface="Calibri"/>
                <a:cs typeface="Calibri"/>
              </a:rPr>
              <a:t>anlayabilirsiniz. </a:t>
            </a:r>
            <a:r>
              <a:rPr sz="1400" b="1" dirty="0">
                <a:latin typeface="Calibri"/>
                <a:cs typeface="Calibri"/>
              </a:rPr>
              <a:t>John</a:t>
            </a:r>
            <a:r>
              <a:rPr sz="1400" b="1" spc="1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Ruskin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spc="-7" baseline="1984" dirty="0">
                <a:solidFill>
                  <a:srgbClr val="00AF50"/>
                </a:solidFill>
                <a:latin typeface="Wingdings"/>
                <a:cs typeface="Wingdings"/>
              </a:rPr>
              <a:t></a:t>
            </a:r>
            <a:r>
              <a:rPr sz="1400" i="1" spc="-5" dirty="0">
                <a:solidFill>
                  <a:srgbClr val="00AF50"/>
                </a:solidFill>
                <a:latin typeface="Calibri"/>
                <a:cs typeface="Calibri"/>
              </a:rPr>
              <a:t>Alçakgönüllü </a:t>
            </a:r>
            <a:r>
              <a:rPr sz="1400" i="1" dirty="0">
                <a:solidFill>
                  <a:srgbClr val="00AF50"/>
                </a:solidFill>
                <a:latin typeface="Calibri"/>
                <a:cs typeface="Calibri"/>
              </a:rPr>
              <a:t>düşüncelerle </a:t>
            </a:r>
            <a:r>
              <a:rPr sz="1400" i="1" spc="-5" dirty="0">
                <a:solidFill>
                  <a:srgbClr val="00AF50"/>
                </a:solidFill>
                <a:latin typeface="Calibri"/>
                <a:cs typeface="Calibri"/>
              </a:rPr>
              <a:t>yaşayan </a:t>
            </a:r>
            <a:r>
              <a:rPr sz="1400" i="1" spc="-10" dirty="0">
                <a:solidFill>
                  <a:srgbClr val="00AF50"/>
                </a:solidFill>
                <a:latin typeface="Calibri"/>
                <a:cs typeface="Calibri"/>
              </a:rPr>
              <a:t>düşünceler, </a:t>
            </a:r>
            <a:r>
              <a:rPr sz="1400" i="1" dirty="0">
                <a:solidFill>
                  <a:srgbClr val="00AF50"/>
                </a:solidFill>
                <a:latin typeface="Calibri"/>
                <a:cs typeface="Calibri"/>
              </a:rPr>
              <a:t>en </a:t>
            </a:r>
            <a:r>
              <a:rPr sz="1400" i="1" spc="-5" dirty="0">
                <a:solidFill>
                  <a:srgbClr val="00AF50"/>
                </a:solidFill>
                <a:latin typeface="Calibri"/>
                <a:cs typeface="Calibri"/>
              </a:rPr>
              <a:t>yüksek </a:t>
            </a:r>
            <a:r>
              <a:rPr sz="1400" i="1" dirty="0">
                <a:solidFill>
                  <a:srgbClr val="00AF50"/>
                </a:solidFill>
                <a:latin typeface="Calibri"/>
                <a:cs typeface="Calibri"/>
              </a:rPr>
              <a:t>düşüncelerdir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Montaigne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aseline="1984" dirty="0">
                <a:solidFill>
                  <a:srgbClr val="C00000"/>
                </a:solidFill>
                <a:latin typeface="Wingdings"/>
                <a:cs typeface="Wingdings"/>
              </a:rPr>
              <a:t></a:t>
            </a:r>
            <a:r>
              <a:rPr sz="1400" i="1" dirty="0">
                <a:solidFill>
                  <a:srgbClr val="C00000"/>
                </a:solidFill>
                <a:latin typeface="Calibri"/>
                <a:cs typeface="Calibri"/>
              </a:rPr>
              <a:t>Gerçek olgunluk ve erdem; </a:t>
            </a:r>
            <a:r>
              <a:rPr sz="1400" i="1" spc="-5" dirty="0">
                <a:solidFill>
                  <a:srgbClr val="C00000"/>
                </a:solidFill>
                <a:latin typeface="Calibri"/>
                <a:cs typeface="Calibri"/>
              </a:rPr>
              <a:t>alçakgönüllülükle </a:t>
            </a:r>
            <a:r>
              <a:rPr sz="1400" i="1" spc="-20" dirty="0">
                <a:solidFill>
                  <a:srgbClr val="C00000"/>
                </a:solidFill>
                <a:latin typeface="Calibri"/>
                <a:cs typeface="Calibri"/>
              </a:rPr>
              <a:t>oluşur. </a:t>
            </a:r>
            <a:r>
              <a:rPr sz="1400" b="1" spc="-10" dirty="0">
                <a:latin typeface="Calibri"/>
                <a:cs typeface="Calibri"/>
              </a:rPr>
              <a:t>Murat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Ertan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aseline="1984" dirty="0">
                <a:solidFill>
                  <a:srgbClr val="00AFEF"/>
                </a:solidFill>
                <a:latin typeface="Wingdings"/>
                <a:cs typeface="Wingdings"/>
              </a:rPr>
              <a:t></a:t>
            </a:r>
            <a:r>
              <a:rPr sz="1400" i="1" dirty="0">
                <a:solidFill>
                  <a:srgbClr val="00AFEF"/>
                </a:solidFill>
                <a:latin typeface="Calibri"/>
                <a:cs typeface="Calibri"/>
              </a:rPr>
              <a:t>Çok sevilmek için </a:t>
            </a:r>
            <a:r>
              <a:rPr sz="1400" i="1" spc="-5" dirty="0">
                <a:solidFill>
                  <a:srgbClr val="00AFEF"/>
                </a:solidFill>
                <a:latin typeface="Calibri"/>
                <a:cs typeface="Calibri"/>
              </a:rPr>
              <a:t>alçakgönüllü </a:t>
            </a:r>
            <a:r>
              <a:rPr sz="1400" i="1" spc="-15" dirty="0">
                <a:solidFill>
                  <a:srgbClr val="00AFEF"/>
                </a:solidFill>
                <a:latin typeface="Calibri"/>
                <a:cs typeface="Calibri"/>
              </a:rPr>
              <a:t>olmalıdır. </a:t>
            </a:r>
            <a:r>
              <a:rPr sz="1400" b="1" spc="-5" dirty="0">
                <a:latin typeface="Calibri"/>
                <a:cs typeface="Calibri"/>
              </a:rPr>
              <a:t>Oscar</a:t>
            </a:r>
            <a:r>
              <a:rPr sz="1400" b="1" dirty="0">
                <a:latin typeface="Calibri"/>
                <a:cs typeface="Calibri"/>
              </a:rPr>
              <a:t> Wilde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16205">
              <a:lnSpc>
                <a:spcPct val="100000"/>
              </a:lnSpc>
            </a:pPr>
            <a:r>
              <a:rPr sz="2100" spc="-15" baseline="1984" dirty="0">
                <a:solidFill>
                  <a:srgbClr val="943735"/>
                </a:solidFill>
                <a:latin typeface="Wingdings"/>
                <a:cs typeface="Wingdings"/>
              </a:rPr>
              <a:t></a:t>
            </a:r>
            <a:r>
              <a:rPr sz="1400" i="1" spc="-10" dirty="0">
                <a:solidFill>
                  <a:srgbClr val="943735"/>
                </a:solidFill>
                <a:latin typeface="Calibri"/>
                <a:cs typeface="Calibri"/>
              </a:rPr>
              <a:t>Yükselmek </a:t>
            </a:r>
            <a:r>
              <a:rPr sz="1400" i="1" spc="-5" dirty="0">
                <a:solidFill>
                  <a:srgbClr val="943735"/>
                </a:solidFill>
                <a:latin typeface="Calibri"/>
                <a:cs typeface="Calibri"/>
              </a:rPr>
              <a:t>isteyen mütevazi </a:t>
            </a:r>
            <a:r>
              <a:rPr sz="1400" i="1" dirty="0">
                <a:solidFill>
                  <a:srgbClr val="943735"/>
                </a:solidFill>
                <a:latin typeface="Calibri"/>
                <a:cs typeface="Calibri"/>
              </a:rPr>
              <a:t>olmalı, </a:t>
            </a:r>
            <a:r>
              <a:rPr sz="1400" i="1" spc="-5" dirty="0">
                <a:solidFill>
                  <a:srgbClr val="943735"/>
                </a:solidFill>
                <a:latin typeface="Calibri"/>
                <a:cs typeface="Calibri"/>
              </a:rPr>
              <a:t>yücelik </a:t>
            </a:r>
            <a:r>
              <a:rPr sz="1400" i="1" dirty="0">
                <a:solidFill>
                  <a:srgbClr val="943735"/>
                </a:solidFill>
                <a:latin typeface="Calibri"/>
                <a:cs typeface="Calibri"/>
              </a:rPr>
              <a:t>damına çıkmak için </a:t>
            </a:r>
            <a:r>
              <a:rPr sz="1400" i="1" spc="-5" dirty="0">
                <a:solidFill>
                  <a:srgbClr val="943735"/>
                </a:solidFill>
                <a:latin typeface="Calibri"/>
                <a:cs typeface="Calibri"/>
              </a:rPr>
              <a:t>alçakgönüllülükten </a:t>
            </a:r>
            <a:r>
              <a:rPr sz="1400" i="1" spc="-10" dirty="0">
                <a:solidFill>
                  <a:srgbClr val="943735"/>
                </a:solidFill>
                <a:latin typeface="Calibri"/>
                <a:cs typeface="Calibri"/>
              </a:rPr>
              <a:t>başka  </a:t>
            </a:r>
            <a:r>
              <a:rPr sz="1400" i="1" dirty="0">
                <a:solidFill>
                  <a:srgbClr val="943735"/>
                </a:solidFill>
                <a:latin typeface="Calibri"/>
                <a:cs typeface="Calibri"/>
              </a:rPr>
              <a:t>merdiven </a:t>
            </a:r>
            <a:r>
              <a:rPr sz="1400" i="1" spc="-25" dirty="0">
                <a:solidFill>
                  <a:srgbClr val="943735"/>
                </a:solidFill>
                <a:latin typeface="Calibri"/>
                <a:cs typeface="Calibri"/>
              </a:rPr>
              <a:t>yoktur. </a:t>
            </a:r>
            <a:r>
              <a:rPr sz="1400" b="1" dirty="0">
                <a:latin typeface="Calibri"/>
                <a:cs typeface="Calibri"/>
              </a:rPr>
              <a:t>Sadi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Şirazi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spc="-7" baseline="1984" dirty="0">
                <a:solidFill>
                  <a:srgbClr val="006FC0"/>
                </a:solidFill>
                <a:latin typeface="Wingdings"/>
                <a:cs typeface="Wingdings"/>
              </a:rPr>
              <a:t></a:t>
            </a:r>
            <a:r>
              <a:rPr sz="1400" i="1" spc="-5" dirty="0">
                <a:solidFill>
                  <a:srgbClr val="006FC0"/>
                </a:solidFill>
                <a:latin typeface="Calibri"/>
                <a:cs typeface="Calibri"/>
              </a:rPr>
              <a:t>Alçakgönüllülük, </a:t>
            </a:r>
            <a:r>
              <a:rPr sz="1400" i="1" dirty="0">
                <a:solidFill>
                  <a:srgbClr val="006FC0"/>
                </a:solidFill>
                <a:latin typeface="Calibri"/>
                <a:cs typeface="Calibri"/>
              </a:rPr>
              <a:t>gururun </a:t>
            </a:r>
            <a:r>
              <a:rPr sz="1400" i="1" spc="-15" dirty="0">
                <a:solidFill>
                  <a:srgbClr val="006FC0"/>
                </a:solidFill>
                <a:latin typeface="Calibri"/>
                <a:cs typeface="Calibri"/>
              </a:rPr>
              <a:t>perhizidir.</a:t>
            </a:r>
            <a:r>
              <a:rPr sz="1400" i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Voltaire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52400">
              <a:lnSpc>
                <a:spcPct val="100000"/>
              </a:lnSpc>
            </a:pPr>
            <a:r>
              <a:rPr sz="2100" spc="-7" baseline="1984" dirty="0">
                <a:solidFill>
                  <a:srgbClr val="001F5F"/>
                </a:solidFill>
                <a:latin typeface="Wingdings"/>
                <a:cs typeface="Wingdings"/>
              </a:rPr>
              <a:t></a:t>
            </a:r>
            <a:r>
              <a:rPr sz="1400" i="1" spc="-5" dirty="0">
                <a:solidFill>
                  <a:srgbClr val="001F5F"/>
                </a:solidFill>
                <a:latin typeface="Calibri"/>
                <a:cs typeface="Calibri"/>
              </a:rPr>
              <a:t>Alçakgönüllülük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içinde </a:t>
            </a:r>
            <a:r>
              <a:rPr sz="1400" i="1" spc="-5" dirty="0">
                <a:solidFill>
                  <a:srgbClr val="001F5F"/>
                </a:solidFill>
                <a:latin typeface="Calibri"/>
                <a:cs typeface="Calibri"/>
              </a:rPr>
              <a:t>yürüdüğüm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içindir ki önümde </a:t>
            </a:r>
            <a:r>
              <a:rPr sz="1400" i="1" spc="-5" dirty="0">
                <a:solidFill>
                  <a:srgbClr val="001F5F"/>
                </a:solidFill>
                <a:latin typeface="Calibri"/>
                <a:cs typeface="Calibri"/>
              </a:rPr>
              <a:t>bütün </a:t>
            </a:r>
            <a:r>
              <a:rPr sz="1400" i="1" dirty="0">
                <a:solidFill>
                  <a:srgbClr val="001F5F"/>
                </a:solidFill>
                <a:latin typeface="Calibri"/>
                <a:cs typeface="Calibri"/>
              </a:rPr>
              <a:t>yollar </a:t>
            </a:r>
            <a:r>
              <a:rPr sz="1400" i="1" spc="-15" dirty="0">
                <a:solidFill>
                  <a:srgbClr val="001F5F"/>
                </a:solidFill>
                <a:latin typeface="Calibri"/>
                <a:cs typeface="Calibri"/>
              </a:rPr>
              <a:t>açılıyor. </a:t>
            </a:r>
            <a:r>
              <a:rPr sz="1400" b="1" spc="-15" dirty="0">
                <a:latin typeface="Calibri"/>
                <a:cs typeface="Calibri"/>
              </a:rPr>
              <a:t>Wolfgang </a:t>
            </a:r>
            <a:r>
              <a:rPr sz="1400" b="1" spc="-25" dirty="0">
                <a:latin typeface="Calibri"/>
                <a:cs typeface="Calibri"/>
              </a:rPr>
              <a:t>Van  </a:t>
            </a:r>
            <a:r>
              <a:rPr sz="1400" b="1" spc="-5" dirty="0">
                <a:latin typeface="Calibri"/>
                <a:cs typeface="Calibri"/>
              </a:rPr>
              <a:t>Goethe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6858000" cy="990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R="426720" algn="r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7999" cy="9905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2248407"/>
            <a:ext cx="6592570" cy="407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9690" indent="158115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Yolculuğun </a:t>
            </a:r>
            <a:r>
              <a:rPr sz="1400" spc="-5" dirty="0">
                <a:latin typeface="Calibri"/>
                <a:cs typeface="Calibri"/>
              </a:rPr>
              <a:t>bir </a:t>
            </a:r>
            <a:r>
              <a:rPr sz="1400" dirty="0">
                <a:latin typeface="Calibri"/>
                <a:cs typeface="Calibri"/>
              </a:rPr>
              <a:t>aşamasında iki </a:t>
            </a:r>
            <a:r>
              <a:rPr sz="1400" spc="-5" dirty="0">
                <a:latin typeface="Calibri"/>
                <a:cs typeface="Calibri"/>
              </a:rPr>
              <a:t>arkadaş </a:t>
            </a:r>
            <a:r>
              <a:rPr sz="1400" dirty="0">
                <a:latin typeface="Calibri"/>
                <a:cs typeface="Calibri"/>
              </a:rPr>
              <a:t>tartışırlar </a:t>
            </a:r>
            <a:r>
              <a:rPr sz="1400" spc="-5" dirty="0">
                <a:latin typeface="Calibri"/>
                <a:cs typeface="Calibri"/>
              </a:rPr>
              <a:t>biri ötekine bir </a:t>
            </a:r>
            <a:r>
              <a:rPr sz="1400" spc="-15" dirty="0">
                <a:latin typeface="Calibri"/>
                <a:cs typeface="Calibri"/>
              </a:rPr>
              <a:t>tokat </a:t>
            </a:r>
            <a:r>
              <a:rPr sz="1400" spc="-35" dirty="0">
                <a:latin typeface="Calibri"/>
                <a:cs typeface="Calibri"/>
              </a:rPr>
              <a:t>atar. </a:t>
            </a:r>
            <a:r>
              <a:rPr sz="1400" spc="-25" dirty="0">
                <a:latin typeface="Calibri"/>
                <a:cs typeface="Calibri"/>
              </a:rPr>
              <a:t>Tokadı </a:t>
            </a:r>
            <a:r>
              <a:rPr sz="1400" spc="-5" dirty="0">
                <a:latin typeface="Calibri"/>
                <a:cs typeface="Calibri"/>
              </a:rPr>
              <a:t>yiyenin  </a:t>
            </a:r>
            <a:r>
              <a:rPr sz="1400" spc="-10" dirty="0">
                <a:latin typeface="Calibri"/>
                <a:cs typeface="Calibri"/>
              </a:rPr>
              <a:t>canı </a:t>
            </a:r>
            <a:r>
              <a:rPr sz="1400" spc="-5" dirty="0">
                <a:latin typeface="Calibri"/>
                <a:cs typeface="Calibri"/>
              </a:rPr>
              <a:t>çok yanar ama tek </a:t>
            </a:r>
            <a:r>
              <a:rPr sz="1400" spc="-10" dirty="0">
                <a:latin typeface="Calibri"/>
                <a:cs typeface="Calibri"/>
              </a:rPr>
              <a:t>kelime etmez </a:t>
            </a:r>
            <a:r>
              <a:rPr sz="1400" spc="-5" dirty="0">
                <a:latin typeface="Calibri"/>
                <a:cs typeface="Calibri"/>
              </a:rPr>
              <a:t>ve </a:t>
            </a:r>
            <a:r>
              <a:rPr sz="1400" spc="-10" dirty="0">
                <a:latin typeface="Calibri"/>
                <a:cs typeface="Calibri"/>
              </a:rPr>
              <a:t>kum üzerine </a:t>
            </a:r>
            <a:r>
              <a:rPr sz="1400" dirty="0">
                <a:latin typeface="Calibri"/>
                <a:cs typeface="Calibri"/>
              </a:rPr>
              <a:t>şu </a:t>
            </a:r>
            <a:r>
              <a:rPr sz="1400" spc="-5" dirty="0">
                <a:latin typeface="Calibri"/>
                <a:cs typeface="Calibri"/>
              </a:rPr>
              <a:t>sözleri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yazar: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'Bugün </a:t>
            </a:r>
            <a:r>
              <a:rPr sz="1400" b="1" i="1" spc="-10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İyi </a:t>
            </a:r>
            <a:r>
              <a:rPr sz="1400" b="1" i="1" spc="-5" dirty="0">
                <a:solidFill>
                  <a:srgbClr val="FF0000"/>
                </a:solidFill>
                <a:latin typeface="Calibri"/>
                <a:cs typeface="Calibri"/>
              </a:rPr>
              <a:t>Arkadaşım </a:t>
            </a: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Bana Bir </a:t>
            </a:r>
            <a:r>
              <a:rPr sz="1400" b="1" i="1" spc="-30" dirty="0">
                <a:solidFill>
                  <a:srgbClr val="FF0000"/>
                </a:solidFill>
                <a:latin typeface="Calibri"/>
                <a:cs typeface="Calibri"/>
              </a:rPr>
              <a:t>Tokat</a:t>
            </a:r>
            <a:r>
              <a:rPr sz="1400" b="1" i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0000"/>
                </a:solidFill>
                <a:latin typeface="Calibri"/>
                <a:cs typeface="Calibri"/>
              </a:rPr>
              <a:t>Attı.'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8890" indent="158115" algn="just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Yıkanabilecekleri </a:t>
            </a:r>
            <a:r>
              <a:rPr sz="1400" spc="-5" dirty="0">
                <a:latin typeface="Calibri"/>
                <a:cs typeface="Calibri"/>
              </a:rPr>
              <a:t>bir </a:t>
            </a:r>
            <a:r>
              <a:rPr sz="1400" spc="-15" dirty="0">
                <a:latin typeface="Calibri"/>
                <a:cs typeface="Calibri"/>
              </a:rPr>
              <a:t>vahaya </a:t>
            </a:r>
            <a:r>
              <a:rPr sz="1400" spc="-10" dirty="0">
                <a:latin typeface="Calibri"/>
                <a:cs typeface="Calibri"/>
              </a:rPr>
              <a:t>rastlayana </a:t>
            </a:r>
            <a:r>
              <a:rPr sz="1400" spc="-5" dirty="0">
                <a:latin typeface="Calibri"/>
                <a:cs typeface="Calibri"/>
              </a:rPr>
              <a:t>dek yürümeyi </a:t>
            </a:r>
            <a:r>
              <a:rPr sz="1400" spc="-15" dirty="0">
                <a:latin typeface="Calibri"/>
                <a:cs typeface="Calibri"/>
              </a:rPr>
              <a:t>sürdürürler. </a:t>
            </a:r>
            <a:r>
              <a:rPr sz="1400" spc="-25" dirty="0">
                <a:latin typeface="Calibri"/>
                <a:cs typeface="Calibri"/>
              </a:rPr>
              <a:t>Tokadı </a:t>
            </a:r>
            <a:r>
              <a:rPr sz="1400" spc="-5" dirty="0">
                <a:latin typeface="Calibri"/>
                <a:cs typeface="Calibri"/>
              </a:rPr>
              <a:t>yiyen </a:t>
            </a:r>
            <a:r>
              <a:rPr sz="1400" spc="-10" dirty="0">
                <a:latin typeface="Calibri"/>
                <a:cs typeface="Calibri"/>
              </a:rPr>
              <a:t>yıkanırken  </a:t>
            </a:r>
            <a:r>
              <a:rPr sz="1400" spc="-5" dirty="0">
                <a:latin typeface="Calibri"/>
                <a:cs typeface="Calibri"/>
              </a:rPr>
              <a:t>bir </a:t>
            </a:r>
            <a:r>
              <a:rPr sz="1400" spc="-10" dirty="0">
                <a:latin typeface="Calibri"/>
                <a:cs typeface="Calibri"/>
              </a:rPr>
              <a:t>batağa </a:t>
            </a:r>
            <a:r>
              <a:rPr sz="1400" spc="-15" dirty="0">
                <a:latin typeface="Calibri"/>
                <a:cs typeface="Calibri"/>
              </a:rPr>
              <a:t>saplanır, </a:t>
            </a:r>
            <a:r>
              <a:rPr sz="1400" dirty="0">
                <a:latin typeface="Calibri"/>
                <a:cs typeface="Calibri"/>
              </a:rPr>
              <a:t>boğulmak </a:t>
            </a:r>
            <a:r>
              <a:rPr sz="1400" spc="-15" dirty="0">
                <a:latin typeface="Calibri"/>
                <a:cs typeface="Calibri"/>
              </a:rPr>
              <a:t>üzereyken </a:t>
            </a:r>
            <a:r>
              <a:rPr sz="1400" spc="-5" dirty="0">
                <a:latin typeface="Calibri"/>
                <a:cs typeface="Calibri"/>
              </a:rPr>
              <a:t>arkadaşı </a:t>
            </a:r>
            <a:r>
              <a:rPr sz="1400" spc="-10" dirty="0">
                <a:latin typeface="Calibri"/>
                <a:cs typeface="Calibri"/>
              </a:rPr>
              <a:t>tarafından </a:t>
            </a:r>
            <a:r>
              <a:rPr sz="1400" spc="-20" dirty="0">
                <a:latin typeface="Calibri"/>
                <a:cs typeface="Calibri"/>
              </a:rPr>
              <a:t>kurtarılır. </a:t>
            </a:r>
            <a:r>
              <a:rPr sz="1400" dirty="0">
                <a:latin typeface="Calibri"/>
                <a:cs typeface="Calibri"/>
              </a:rPr>
              <a:t>Boğulmak </a:t>
            </a:r>
            <a:r>
              <a:rPr sz="1400" spc="-15" dirty="0">
                <a:latin typeface="Calibri"/>
                <a:cs typeface="Calibri"/>
              </a:rPr>
              <a:t>üzere </a:t>
            </a:r>
            <a:r>
              <a:rPr sz="1400" dirty="0">
                <a:latin typeface="Calibri"/>
                <a:cs typeface="Calibri"/>
              </a:rPr>
              <a:t>olan  </a:t>
            </a:r>
            <a:r>
              <a:rPr sz="1400" spc="-5" dirty="0">
                <a:latin typeface="Calibri"/>
                <a:cs typeface="Calibri"/>
              </a:rPr>
              <a:t>arkadaş tam </a:t>
            </a:r>
            <a:r>
              <a:rPr sz="1400" spc="-10" dirty="0">
                <a:latin typeface="Calibri"/>
                <a:cs typeface="Calibri"/>
              </a:rPr>
              <a:t>kurtulduktan </a:t>
            </a:r>
            <a:r>
              <a:rPr sz="1400" spc="-5" dirty="0">
                <a:latin typeface="Calibri"/>
                <a:cs typeface="Calibri"/>
              </a:rPr>
              <a:t>sonra bir </a:t>
            </a:r>
            <a:r>
              <a:rPr sz="1400" spc="-20" dirty="0">
                <a:latin typeface="Calibri"/>
                <a:cs typeface="Calibri"/>
              </a:rPr>
              <a:t>kaya </a:t>
            </a:r>
            <a:r>
              <a:rPr sz="1400" spc="-10" dirty="0">
                <a:latin typeface="Calibri"/>
                <a:cs typeface="Calibri"/>
              </a:rPr>
              <a:t>parçası üzerine </a:t>
            </a:r>
            <a:r>
              <a:rPr sz="1400" dirty="0">
                <a:latin typeface="Calibri"/>
                <a:cs typeface="Calibri"/>
              </a:rPr>
              <a:t>şu </a:t>
            </a:r>
            <a:r>
              <a:rPr sz="1400" spc="-5" dirty="0">
                <a:latin typeface="Calibri"/>
                <a:cs typeface="Calibri"/>
              </a:rPr>
              <a:t>sözleri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kazır: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'Bugün </a:t>
            </a:r>
            <a:r>
              <a:rPr sz="1400" b="1" i="1" spc="-10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İyi </a:t>
            </a:r>
            <a:r>
              <a:rPr sz="1400" b="1" i="1" spc="-5" dirty="0">
                <a:solidFill>
                  <a:srgbClr val="FF0000"/>
                </a:solidFill>
                <a:latin typeface="Calibri"/>
                <a:cs typeface="Calibri"/>
              </a:rPr>
              <a:t>Arkadaşım </a:t>
            </a: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Banım Hayatımı</a:t>
            </a:r>
            <a:r>
              <a:rPr sz="1400" b="1" i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0000"/>
                </a:solidFill>
                <a:latin typeface="Calibri"/>
                <a:cs typeface="Calibri"/>
              </a:rPr>
              <a:t>Kurtardı.'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464184" indent="158115">
              <a:lnSpc>
                <a:spcPct val="100000"/>
              </a:lnSpc>
            </a:pPr>
            <a:r>
              <a:rPr sz="1400" spc="-25" dirty="0">
                <a:latin typeface="Calibri"/>
                <a:cs typeface="Calibri"/>
              </a:rPr>
              <a:t>Tokadı </a:t>
            </a:r>
            <a:r>
              <a:rPr sz="1400" spc="-5" dirty="0">
                <a:latin typeface="Calibri"/>
                <a:cs typeface="Calibri"/>
              </a:rPr>
              <a:t>vuran ve sonra arkadaşının </a:t>
            </a:r>
            <a:r>
              <a:rPr sz="1400" spc="-10" dirty="0">
                <a:latin typeface="Calibri"/>
                <a:cs typeface="Calibri"/>
              </a:rPr>
              <a:t>hayatını kurtaran </a:t>
            </a:r>
            <a:r>
              <a:rPr sz="1400" dirty="0">
                <a:latin typeface="Calibri"/>
                <a:cs typeface="Calibri"/>
              </a:rPr>
              <a:t>kişi ona şöyle </a:t>
            </a:r>
            <a:r>
              <a:rPr sz="1400" spc="-5" dirty="0">
                <a:latin typeface="Calibri"/>
                <a:cs typeface="Calibri"/>
              </a:rPr>
              <a:t>der;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senin canını  yaktığımda bunu </a:t>
            </a:r>
            <a:r>
              <a:rPr sz="1400" b="1" i="1" spc="-10" dirty="0">
                <a:solidFill>
                  <a:srgbClr val="1F487C"/>
                </a:solidFill>
                <a:latin typeface="Calibri"/>
                <a:cs typeface="Calibri"/>
              </a:rPr>
              <a:t>kum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üzerine </a:t>
            </a:r>
            <a:r>
              <a:rPr sz="1400" b="1" i="1" spc="-5" dirty="0">
                <a:solidFill>
                  <a:srgbClr val="1F487C"/>
                </a:solidFill>
                <a:latin typeface="Calibri"/>
                <a:cs typeface="Calibri"/>
              </a:rPr>
              <a:t>yazdın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ama şimdi </a:t>
            </a:r>
            <a:r>
              <a:rPr sz="1400" b="1" i="1" spc="-5" dirty="0">
                <a:solidFill>
                  <a:srgbClr val="1F487C"/>
                </a:solidFill>
                <a:latin typeface="Calibri"/>
                <a:cs typeface="Calibri"/>
              </a:rPr>
              <a:t>kayaya kazıyorsun.</a:t>
            </a:r>
            <a:r>
              <a:rPr sz="1400" b="1" i="1" spc="-1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Neden?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 indent="15811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Öbür </a:t>
            </a:r>
            <a:r>
              <a:rPr sz="1400" spc="-5" dirty="0">
                <a:latin typeface="Calibri"/>
                <a:cs typeface="Calibri"/>
              </a:rPr>
              <a:t>arkadaş </a:t>
            </a:r>
            <a:r>
              <a:rPr sz="1400" dirty="0">
                <a:latin typeface="Calibri"/>
                <a:cs typeface="Calibri"/>
              </a:rPr>
              <a:t>ona şöyle </a:t>
            </a:r>
            <a:r>
              <a:rPr sz="1400" spc="-10" dirty="0">
                <a:latin typeface="Calibri"/>
                <a:cs typeface="Calibri"/>
              </a:rPr>
              <a:t>cevap </a:t>
            </a:r>
            <a:r>
              <a:rPr sz="1400" spc="-5" dirty="0">
                <a:latin typeface="Calibri"/>
                <a:cs typeface="Calibri"/>
              </a:rPr>
              <a:t>verir: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'Biri bizi incittiğinde bunu </a:t>
            </a:r>
            <a:r>
              <a:rPr sz="1400" b="1" i="1" spc="-10" dirty="0">
                <a:solidFill>
                  <a:srgbClr val="1F487C"/>
                </a:solidFill>
                <a:latin typeface="Calibri"/>
                <a:cs typeface="Calibri"/>
              </a:rPr>
              <a:t>kum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üzerine yazmalıyız ki  bağışlama </a:t>
            </a:r>
            <a:r>
              <a:rPr sz="1400" b="1" i="1" spc="-5" dirty="0">
                <a:solidFill>
                  <a:srgbClr val="1F487C"/>
                </a:solidFill>
                <a:latin typeface="Calibri"/>
                <a:cs typeface="Calibri"/>
              </a:rPr>
              <a:t>rüzgarı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estiğinde onu silebilsin. Ama biri bize iyi bir </a:t>
            </a:r>
            <a:r>
              <a:rPr sz="1400" b="1" i="1" spc="-10" dirty="0">
                <a:solidFill>
                  <a:srgbClr val="1F487C"/>
                </a:solidFill>
                <a:latin typeface="Calibri"/>
                <a:cs typeface="Calibri"/>
              </a:rPr>
              <a:t>şey </a:t>
            </a:r>
            <a:r>
              <a:rPr sz="1400" b="1" i="1" spc="-5" dirty="0">
                <a:solidFill>
                  <a:srgbClr val="1F487C"/>
                </a:solidFill>
                <a:latin typeface="Calibri"/>
                <a:cs typeface="Calibri"/>
              </a:rPr>
              <a:t>yaparsa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onu </a:t>
            </a:r>
            <a:r>
              <a:rPr sz="1400" b="1" i="1" spc="-5" dirty="0">
                <a:solidFill>
                  <a:srgbClr val="1F487C"/>
                </a:solidFill>
                <a:latin typeface="Calibri"/>
                <a:cs typeface="Calibri"/>
              </a:rPr>
              <a:t>kayaya  kazımalı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ki onu hiçbir </a:t>
            </a:r>
            <a:r>
              <a:rPr sz="1400" b="1" i="1" spc="-5" dirty="0">
                <a:solidFill>
                  <a:srgbClr val="1F487C"/>
                </a:solidFill>
                <a:latin typeface="Calibri"/>
                <a:cs typeface="Calibri"/>
              </a:rPr>
              <a:t>rüzgar </a:t>
            </a:r>
            <a:r>
              <a:rPr sz="1400" b="1" i="1" dirty="0">
                <a:solidFill>
                  <a:srgbClr val="1F487C"/>
                </a:solidFill>
                <a:latin typeface="Calibri"/>
                <a:cs typeface="Calibri"/>
              </a:rPr>
              <a:t>yok</a:t>
            </a:r>
            <a:r>
              <a:rPr sz="1400" b="1" i="1" spc="-8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1F487C"/>
                </a:solidFill>
                <a:latin typeface="Calibri"/>
                <a:cs typeface="Calibri"/>
              </a:rPr>
              <a:t>etmesin.'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latin typeface="Calibri"/>
                <a:cs typeface="Calibri"/>
              </a:rPr>
              <a:t>‘İncinmelerinizi </a:t>
            </a:r>
            <a:r>
              <a:rPr sz="1400" b="1" i="1" spc="-5" dirty="0">
                <a:latin typeface="Calibri"/>
                <a:cs typeface="Calibri"/>
              </a:rPr>
              <a:t>Kuma, </a:t>
            </a:r>
            <a:r>
              <a:rPr sz="1400" b="1" i="1" dirty="0">
                <a:latin typeface="Calibri"/>
                <a:cs typeface="Calibri"/>
              </a:rPr>
              <a:t>Gördüğünüz İyilikleri </a:t>
            </a:r>
            <a:r>
              <a:rPr sz="1400" b="1" i="1" spc="-5" dirty="0">
                <a:latin typeface="Calibri"/>
                <a:cs typeface="Calibri"/>
              </a:rPr>
              <a:t>Kayalara Kazımayı</a:t>
            </a:r>
            <a:r>
              <a:rPr sz="1400" b="1" i="1" spc="-10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Öğrenin.'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9860" y="881633"/>
            <a:ext cx="511111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5" dirty="0">
                <a:solidFill>
                  <a:srgbClr val="C00000"/>
                </a:solidFill>
                <a:latin typeface="Calibri"/>
                <a:cs typeface="Calibri"/>
              </a:rPr>
              <a:t>Çölde yolculuk </a:t>
            </a:r>
            <a:r>
              <a:rPr sz="1600" b="1" i="1" spc="-10" dirty="0">
                <a:solidFill>
                  <a:srgbClr val="C00000"/>
                </a:solidFill>
                <a:latin typeface="Calibri"/>
                <a:cs typeface="Calibri"/>
              </a:rPr>
              <a:t>eden </a:t>
            </a:r>
            <a:r>
              <a:rPr sz="1600" b="1" i="1" dirty="0">
                <a:solidFill>
                  <a:srgbClr val="C00000"/>
                </a:solidFill>
                <a:latin typeface="Calibri"/>
                <a:cs typeface="Calibri"/>
              </a:rPr>
              <a:t>iki </a:t>
            </a:r>
            <a:r>
              <a:rPr sz="1600" b="1" i="1" spc="-10" dirty="0">
                <a:solidFill>
                  <a:srgbClr val="C00000"/>
                </a:solidFill>
                <a:latin typeface="Calibri"/>
                <a:cs typeface="Calibri"/>
              </a:rPr>
              <a:t>arkadaş </a:t>
            </a:r>
            <a:r>
              <a:rPr sz="1600" b="1" i="1" spc="-5" dirty="0">
                <a:solidFill>
                  <a:srgbClr val="C00000"/>
                </a:solidFill>
                <a:latin typeface="Calibri"/>
                <a:cs typeface="Calibri"/>
              </a:rPr>
              <a:t>hakkında bir </a:t>
            </a:r>
            <a:r>
              <a:rPr sz="1600" b="1" i="1" spc="-10" dirty="0">
                <a:solidFill>
                  <a:srgbClr val="C00000"/>
                </a:solidFill>
                <a:latin typeface="Calibri"/>
                <a:cs typeface="Calibri"/>
              </a:rPr>
              <a:t>hikaye</a:t>
            </a:r>
            <a:r>
              <a:rPr sz="1600" b="1" i="1" spc="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i="1" spc="-15" dirty="0">
                <a:solidFill>
                  <a:srgbClr val="C00000"/>
                </a:solidFill>
                <a:latin typeface="Calibri"/>
                <a:cs typeface="Calibri"/>
              </a:rPr>
              <a:t>anlatılır.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6858000" cy="990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R="426720" algn="r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7999" cy="9905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311275"/>
            <a:ext cx="6439535" cy="4584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7785" algn="ctr">
              <a:lnSpc>
                <a:spcPct val="100000"/>
              </a:lnSpc>
            </a:pPr>
            <a:r>
              <a:rPr sz="1800" b="1" i="1" spc="-5" dirty="0">
                <a:solidFill>
                  <a:srgbClr val="C0504D"/>
                </a:solidFill>
                <a:latin typeface="Calibri"/>
                <a:cs typeface="Calibri"/>
              </a:rPr>
              <a:t>Affetmenin</a:t>
            </a:r>
            <a:r>
              <a:rPr sz="1800" b="1" i="1" spc="-4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504D"/>
                </a:solidFill>
                <a:latin typeface="Calibri"/>
                <a:cs typeface="Calibri"/>
              </a:rPr>
              <a:t>Güzelliği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 indent="158115">
              <a:lnSpc>
                <a:spcPct val="100000"/>
              </a:lnSpc>
              <a:spcBef>
                <a:spcPts val="5"/>
              </a:spcBef>
            </a:pP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Bir gün trenle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seyahat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eden birisi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tesadüfen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son derece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huzursuz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olan genç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bir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adamın  yanına oturmuş. Bir süre sonra, genç adam,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uzak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bir hapishaneden henüz çıkmış bir  mahkûm olduğunu açıklamış.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Mahkûmiyeti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ailesine o </a:t>
            </a:r>
            <a:r>
              <a:rPr sz="1400" i="1" spc="-15" dirty="0">
                <a:solidFill>
                  <a:srgbClr val="4F6128"/>
                </a:solidFill>
                <a:latin typeface="Calibri"/>
                <a:cs typeface="Calibri"/>
              </a:rPr>
              <a:t>kadar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utanç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vermiş ki, ne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ziyaretine 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gelmişler,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ne de bir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mektup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yollamışlar.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Ama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mahkum,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ailesinin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fakir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oldukları için 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seyahat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edemediklerini,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cahil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oldukları için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mektup yazamadıklarını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umuyor; her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şeye 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rağmen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kendisini affetmiş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olmalarını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hayal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ediyormuş. Ailesinin işini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kolaylaştırmak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için, 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kendilerine mektup yazıp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tren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kasabalarının eteklerindeki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çiftliklerinden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geçerken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bir  işaret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koymalarını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söylemiş. Ailesi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kendisini affetmişse,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raylara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yakın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bir elma ağacına 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beyaz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bir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kurdele bağlayacaklarmış.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Eğer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kendisinin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geri dönmesini istemiyorlarsa, hiç bir 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şey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yapmayacaklar,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o da trende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kalıp başka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memleketlere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gidecek, belki de bir serseri  olacakmış. </a:t>
            </a:r>
            <a:r>
              <a:rPr sz="1400" i="1" spc="-15" dirty="0">
                <a:solidFill>
                  <a:srgbClr val="4F6128"/>
                </a:solidFill>
                <a:latin typeface="Calibri"/>
                <a:cs typeface="Calibri"/>
              </a:rPr>
              <a:t>Tren,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kasabasına yaklaşırken heyecanı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o </a:t>
            </a:r>
            <a:r>
              <a:rPr sz="1400" i="1" spc="-15" dirty="0">
                <a:solidFill>
                  <a:srgbClr val="4F6128"/>
                </a:solidFill>
                <a:latin typeface="Calibri"/>
                <a:cs typeface="Calibri"/>
              </a:rPr>
              <a:t>kadar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artmış ki, pencereden dışarı 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bakmaya cesaret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edemiyormuş.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Kompartıman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arkadaşı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kendisiyle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yer değiştirip onun  yerine elma ağacına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bakacağını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söylemiş. Bir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dakika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sonra elini genç mahkûmun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koluna  koymuş;</a:t>
            </a:r>
            <a:endParaRPr sz="1400">
              <a:latin typeface="Calibri"/>
              <a:cs typeface="Calibri"/>
            </a:endParaRPr>
          </a:p>
          <a:p>
            <a:pPr marL="170815">
              <a:lnSpc>
                <a:spcPct val="100000"/>
              </a:lnSpc>
            </a:pP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“Şuraya bak” demiş.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Göz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pınarlarında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biriken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yaşlarla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gözleri</a:t>
            </a:r>
            <a:r>
              <a:rPr sz="1400" i="1" spc="5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parlıyormuş.</a:t>
            </a:r>
            <a:endParaRPr sz="1400">
              <a:latin typeface="Calibri"/>
              <a:cs typeface="Calibri"/>
            </a:endParaRPr>
          </a:p>
          <a:p>
            <a:pPr marL="170815">
              <a:lnSpc>
                <a:spcPct val="100000"/>
              </a:lnSpc>
            </a:pP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“Her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şey yolunda, bütün ağaç bembeyaz kurdelelerle</a:t>
            </a:r>
            <a:r>
              <a:rPr sz="1400" i="1" spc="8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4F6128"/>
                </a:solidFill>
                <a:latin typeface="Calibri"/>
                <a:cs typeface="Calibri"/>
              </a:rPr>
              <a:t>bezenmiş”.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113790">
              <a:lnSpc>
                <a:spcPct val="100000"/>
              </a:lnSpc>
            </a:pP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O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anda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bir ömrü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zehirleyen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tüm </a:t>
            </a:r>
            <a:r>
              <a:rPr sz="1400" i="1" spc="-15" dirty="0">
                <a:solidFill>
                  <a:srgbClr val="4F6128"/>
                </a:solidFill>
                <a:latin typeface="Calibri"/>
                <a:cs typeface="Calibri"/>
              </a:rPr>
              <a:t>acılar, </a:t>
            </a:r>
            <a:r>
              <a:rPr sz="1400" i="1" spc="-10" dirty="0">
                <a:solidFill>
                  <a:srgbClr val="4F6128"/>
                </a:solidFill>
                <a:latin typeface="Calibri"/>
                <a:cs typeface="Calibri"/>
              </a:rPr>
              <a:t>adeta,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birden dağılmış,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kaybolmuş.  </a:t>
            </a:r>
            <a:r>
              <a:rPr sz="1400" i="1" spc="-15" dirty="0">
                <a:solidFill>
                  <a:srgbClr val="4F6128"/>
                </a:solidFill>
                <a:latin typeface="Calibri"/>
                <a:cs typeface="Calibri"/>
              </a:rPr>
              <a:t>’Affetmezseniz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sevemezsiniz.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Sevgisiz </a:t>
            </a:r>
            <a:r>
              <a:rPr sz="1400" i="1" spc="-5" dirty="0">
                <a:solidFill>
                  <a:srgbClr val="4F6128"/>
                </a:solidFill>
                <a:latin typeface="Calibri"/>
                <a:cs typeface="Calibri"/>
              </a:rPr>
              <a:t>hayat </a:t>
            </a:r>
            <a:r>
              <a:rPr sz="1400" i="1" dirty="0">
                <a:solidFill>
                  <a:srgbClr val="4F6128"/>
                </a:solidFill>
                <a:latin typeface="Calibri"/>
                <a:cs typeface="Calibri"/>
              </a:rPr>
              <a:t>da</a:t>
            </a:r>
            <a:r>
              <a:rPr sz="1400" i="1" spc="-5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4F6128"/>
                </a:solidFill>
                <a:latin typeface="Calibri"/>
                <a:cs typeface="Calibri"/>
              </a:rPr>
              <a:t>anlamsızdır.’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80" y="19098"/>
            <a:ext cx="6833219" cy="9886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80" y="2601976"/>
            <a:ext cx="6833219" cy="5510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5258" y="9345777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096" y="2836926"/>
            <a:ext cx="6663690" cy="4989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0D0D0D"/>
                </a:solidFill>
                <a:latin typeface="Calibri"/>
                <a:cs typeface="Calibri"/>
              </a:rPr>
              <a:t>HOŞGÖRÜ</a:t>
            </a:r>
            <a:r>
              <a:rPr sz="1400" b="1" i="1" spc="-8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i="1" spc="-20" dirty="0">
                <a:solidFill>
                  <a:srgbClr val="0D0D0D"/>
                </a:solidFill>
                <a:latin typeface="Calibri"/>
                <a:cs typeface="Calibri"/>
              </a:rPr>
              <a:t>HİKÂYESİ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26098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Bir </a:t>
            </a:r>
            <a:r>
              <a:rPr sz="1400" spc="-5" dirty="0">
                <a:latin typeface="Calibri"/>
                <a:cs typeface="Calibri"/>
              </a:rPr>
              <a:t>adamcağız </a:t>
            </a:r>
            <a:r>
              <a:rPr sz="1400" spc="-15" dirty="0">
                <a:latin typeface="Calibri"/>
                <a:cs typeface="Calibri"/>
              </a:rPr>
              <a:t>kötü </a:t>
            </a:r>
            <a:r>
              <a:rPr sz="1400" spc="-5" dirty="0">
                <a:latin typeface="Calibri"/>
                <a:cs typeface="Calibri"/>
              </a:rPr>
              <a:t>yoldan </a:t>
            </a:r>
            <a:r>
              <a:rPr sz="1400" spc="-10" dirty="0">
                <a:latin typeface="Calibri"/>
                <a:cs typeface="Calibri"/>
              </a:rPr>
              <a:t>para kazanıp </a:t>
            </a:r>
            <a:r>
              <a:rPr sz="1400" spc="-5" dirty="0">
                <a:latin typeface="Calibri"/>
                <a:cs typeface="Calibri"/>
              </a:rPr>
              <a:t>bununla </a:t>
            </a:r>
            <a:r>
              <a:rPr sz="1400" spc="-10" dirty="0">
                <a:latin typeface="Calibri"/>
                <a:cs typeface="Calibri"/>
              </a:rPr>
              <a:t>kendisine </a:t>
            </a:r>
            <a:r>
              <a:rPr sz="1400" spc="-5" dirty="0">
                <a:latin typeface="Calibri"/>
                <a:cs typeface="Calibri"/>
              </a:rPr>
              <a:t>bir inek </a:t>
            </a:r>
            <a:r>
              <a:rPr sz="1400" spc="-30" dirty="0">
                <a:latin typeface="Calibri"/>
                <a:cs typeface="Calibri"/>
              </a:rPr>
              <a:t>alır. </a:t>
            </a:r>
            <a:r>
              <a:rPr sz="1400" dirty="0">
                <a:latin typeface="Calibri"/>
                <a:cs typeface="Calibri"/>
              </a:rPr>
              <a:t>Neden </a:t>
            </a:r>
            <a:r>
              <a:rPr sz="1400" spc="-5" dirty="0">
                <a:latin typeface="Calibri"/>
                <a:cs typeface="Calibri"/>
              </a:rPr>
              <a:t>sonra,  yaptıklarından </a:t>
            </a:r>
            <a:r>
              <a:rPr sz="1400" dirty="0">
                <a:latin typeface="Calibri"/>
                <a:cs typeface="Calibri"/>
              </a:rPr>
              <a:t>pişman </a:t>
            </a:r>
            <a:r>
              <a:rPr sz="1400" spc="-5" dirty="0">
                <a:latin typeface="Calibri"/>
                <a:cs typeface="Calibri"/>
              </a:rPr>
              <a:t>olur ve hiç olmazsa </a:t>
            </a:r>
            <a:r>
              <a:rPr sz="1400" dirty="0">
                <a:latin typeface="Calibri"/>
                <a:cs typeface="Calibri"/>
              </a:rPr>
              <a:t>iyi </a:t>
            </a:r>
            <a:r>
              <a:rPr sz="1400" spc="-5" dirty="0">
                <a:latin typeface="Calibri"/>
                <a:cs typeface="Calibri"/>
              </a:rPr>
              <a:t>bir şey </a:t>
            </a:r>
            <a:r>
              <a:rPr sz="1400" spc="-10" dirty="0">
                <a:latin typeface="Calibri"/>
                <a:cs typeface="Calibri"/>
              </a:rPr>
              <a:t>yapmış </a:t>
            </a:r>
            <a:r>
              <a:rPr sz="1400" dirty="0">
                <a:latin typeface="Calibri"/>
                <a:cs typeface="Calibri"/>
              </a:rPr>
              <a:t>olmak için </a:t>
            </a:r>
            <a:r>
              <a:rPr sz="1400" spc="-5" dirty="0">
                <a:latin typeface="Calibri"/>
                <a:cs typeface="Calibri"/>
              </a:rPr>
              <a:t>bunu Hacı Bektaşi  </a:t>
            </a:r>
            <a:r>
              <a:rPr sz="1400" spc="-10" dirty="0">
                <a:latin typeface="Calibri"/>
                <a:cs typeface="Calibri"/>
              </a:rPr>
              <a:t>Veli'nin dergahına </a:t>
            </a:r>
            <a:r>
              <a:rPr sz="1400" spc="-5" dirty="0">
                <a:latin typeface="Calibri"/>
                <a:cs typeface="Calibri"/>
              </a:rPr>
              <a:t>kurban olarak </a:t>
            </a:r>
            <a:r>
              <a:rPr sz="1400" dirty="0">
                <a:latin typeface="Calibri"/>
                <a:cs typeface="Calibri"/>
              </a:rPr>
              <a:t>bağışlamak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ister.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2065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O </a:t>
            </a:r>
            <a:r>
              <a:rPr sz="1400" spc="-5" dirty="0">
                <a:latin typeface="Calibri"/>
                <a:cs typeface="Calibri"/>
              </a:rPr>
              <a:t>zamanlar </a:t>
            </a:r>
            <a:r>
              <a:rPr sz="1400" spc="-10" dirty="0">
                <a:latin typeface="Calibri"/>
                <a:cs typeface="Calibri"/>
              </a:rPr>
              <a:t>dergahlar aynı zamanda </a:t>
            </a:r>
            <a:r>
              <a:rPr sz="1400" spc="-5" dirty="0">
                <a:latin typeface="Calibri"/>
                <a:cs typeface="Calibri"/>
              </a:rPr>
              <a:t>aşevi </a:t>
            </a:r>
            <a:r>
              <a:rPr sz="1400" dirty="0">
                <a:latin typeface="Calibri"/>
                <a:cs typeface="Calibri"/>
              </a:rPr>
              <a:t>işlevi </a:t>
            </a:r>
            <a:r>
              <a:rPr sz="1400" spc="-5" dirty="0">
                <a:latin typeface="Calibri"/>
                <a:cs typeface="Calibri"/>
              </a:rPr>
              <a:t>görüyordu. Durumu </a:t>
            </a:r>
            <a:r>
              <a:rPr sz="1400" dirty="0">
                <a:latin typeface="Calibri"/>
                <a:cs typeface="Calibri"/>
              </a:rPr>
              <a:t>Hacı </a:t>
            </a:r>
            <a:r>
              <a:rPr sz="1400" spc="-5" dirty="0">
                <a:latin typeface="Calibri"/>
                <a:cs typeface="Calibri"/>
              </a:rPr>
              <a:t>Bektaşi </a:t>
            </a:r>
            <a:r>
              <a:rPr sz="1400" spc="-15" dirty="0">
                <a:latin typeface="Calibri"/>
                <a:cs typeface="Calibri"/>
              </a:rPr>
              <a:t>Veli'ye  </a:t>
            </a:r>
            <a:r>
              <a:rPr sz="1400" spc="-5" dirty="0">
                <a:latin typeface="Calibri"/>
                <a:cs typeface="Calibri"/>
              </a:rPr>
              <a:t>anlatır ve Hacı Bektaşi </a:t>
            </a:r>
            <a:r>
              <a:rPr sz="1400" spc="-20" dirty="0">
                <a:latin typeface="Calibri"/>
                <a:cs typeface="Calibri"/>
              </a:rPr>
              <a:t>Veli </a:t>
            </a:r>
            <a:r>
              <a:rPr sz="1400" spc="-5" dirty="0">
                <a:latin typeface="Calibri"/>
                <a:cs typeface="Calibri"/>
              </a:rPr>
              <a:t>helal </a:t>
            </a:r>
            <a:r>
              <a:rPr sz="1400" dirty="0">
                <a:latin typeface="Calibri"/>
                <a:cs typeface="Calibri"/>
              </a:rPr>
              <a:t>değildir </a:t>
            </a:r>
            <a:r>
              <a:rPr sz="1400" spc="-5" dirty="0">
                <a:latin typeface="Calibri"/>
                <a:cs typeface="Calibri"/>
              </a:rPr>
              <a:t>diye bu kurbanı geri </a:t>
            </a:r>
            <a:r>
              <a:rPr sz="1400" spc="-20" dirty="0">
                <a:latin typeface="Calibri"/>
                <a:cs typeface="Calibri"/>
              </a:rPr>
              <a:t>çevirir. </a:t>
            </a:r>
            <a:r>
              <a:rPr sz="1400" spc="-5" dirty="0">
                <a:latin typeface="Calibri"/>
                <a:cs typeface="Calibri"/>
              </a:rPr>
              <a:t>Bunun </a:t>
            </a:r>
            <a:r>
              <a:rPr sz="1400" spc="-10" dirty="0">
                <a:latin typeface="Calibri"/>
                <a:cs typeface="Calibri"/>
              </a:rPr>
              <a:t>üzerine </a:t>
            </a:r>
            <a:r>
              <a:rPr sz="1400" dirty="0">
                <a:latin typeface="Calibri"/>
                <a:cs typeface="Calibri"/>
              </a:rPr>
              <a:t>adam  </a:t>
            </a:r>
            <a:r>
              <a:rPr sz="1400" spc="-5" dirty="0">
                <a:latin typeface="Calibri"/>
                <a:cs typeface="Calibri"/>
              </a:rPr>
              <a:t>Mevlevi </a:t>
            </a:r>
            <a:r>
              <a:rPr sz="1400" spc="-10" dirty="0">
                <a:latin typeface="Calibri"/>
                <a:cs typeface="Calibri"/>
              </a:rPr>
              <a:t>dergahına </a:t>
            </a:r>
            <a:r>
              <a:rPr sz="1400" dirty="0">
                <a:latin typeface="Calibri"/>
                <a:cs typeface="Calibri"/>
              </a:rPr>
              <a:t>gider </a:t>
            </a:r>
            <a:r>
              <a:rPr sz="1400" spc="-5" dirty="0">
                <a:latin typeface="Calibri"/>
                <a:cs typeface="Calibri"/>
              </a:rPr>
              <a:t>ve </a:t>
            </a:r>
            <a:r>
              <a:rPr sz="1400" spc="-10" dirty="0">
                <a:latin typeface="Calibri"/>
                <a:cs typeface="Calibri"/>
              </a:rPr>
              <a:t>aynı </a:t>
            </a:r>
            <a:r>
              <a:rPr sz="1400" spc="-5" dirty="0">
                <a:latin typeface="Calibri"/>
                <a:cs typeface="Calibri"/>
              </a:rPr>
              <a:t>durumu Mevlana'ya </a:t>
            </a:r>
            <a:r>
              <a:rPr sz="1400" spc="-20" dirty="0">
                <a:latin typeface="Calibri"/>
                <a:cs typeface="Calibri"/>
              </a:rPr>
              <a:t>anlatır. </a:t>
            </a:r>
            <a:r>
              <a:rPr sz="1400" spc="-5" dirty="0">
                <a:latin typeface="Calibri"/>
                <a:cs typeface="Calibri"/>
              </a:rPr>
              <a:t>Mevlana </a:t>
            </a:r>
            <a:r>
              <a:rPr sz="1400" dirty="0">
                <a:latin typeface="Calibri"/>
                <a:cs typeface="Calibri"/>
              </a:rPr>
              <a:t>ise </a:t>
            </a:r>
            <a:r>
              <a:rPr sz="1400" spc="-5" dirty="0">
                <a:latin typeface="Calibri"/>
                <a:cs typeface="Calibri"/>
              </a:rPr>
              <a:t>bu hediyeyi </a:t>
            </a:r>
            <a:r>
              <a:rPr sz="1400" spc="-10" dirty="0">
                <a:latin typeface="Calibri"/>
                <a:cs typeface="Calibri"/>
              </a:rPr>
              <a:t>kabul  </a:t>
            </a:r>
            <a:r>
              <a:rPr sz="1400" spc="-30" dirty="0">
                <a:latin typeface="Calibri"/>
                <a:cs typeface="Calibri"/>
              </a:rPr>
              <a:t>eder.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4381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Adam </a:t>
            </a:r>
            <a:r>
              <a:rPr sz="1400" spc="-10" dirty="0">
                <a:latin typeface="Calibri"/>
                <a:cs typeface="Calibri"/>
              </a:rPr>
              <a:t>aynı </a:t>
            </a:r>
            <a:r>
              <a:rPr sz="1400" spc="-5" dirty="0">
                <a:latin typeface="Calibri"/>
                <a:cs typeface="Calibri"/>
              </a:rPr>
              <a:t>şeyi Hacı Bektaşi </a:t>
            </a:r>
            <a:r>
              <a:rPr sz="1400" spc="-15" dirty="0">
                <a:latin typeface="Calibri"/>
                <a:cs typeface="Calibri"/>
              </a:rPr>
              <a:t>Veli'ye </a:t>
            </a:r>
            <a:r>
              <a:rPr sz="1400" dirty="0">
                <a:latin typeface="Calibri"/>
                <a:cs typeface="Calibri"/>
              </a:rPr>
              <a:t>de </a:t>
            </a:r>
            <a:r>
              <a:rPr sz="1400" spc="-5" dirty="0">
                <a:latin typeface="Calibri"/>
                <a:cs typeface="Calibri"/>
              </a:rPr>
              <a:t>anlattığını ama onun </a:t>
            </a:r>
            <a:r>
              <a:rPr sz="1400" spc="-10" dirty="0">
                <a:latin typeface="Calibri"/>
                <a:cs typeface="Calibri"/>
              </a:rPr>
              <a:t>bunu kabul </a:t>
            </a:r>
            <a:r>
              <a:rPr sz="1400" spc="-5" dirty="0">
                <a:latin typeface="Calibri"/>
                <a:cs typeface="Calibri"/>
              </a:rPr>
              <a:t>etmediğini </a:t>
            </a:r>
            <a:r>
              <a:rPr sz="1400" dirty="0">
                <a:latin typeface="Calibri"/>
                <a:cs typeface="Calibri"/>
              </a:rPr>
              <a:t>söyler </a:t>
            </a:r>
            <a:r>
              <a:rPr sz="1400" spc="-5" dirty="0">
                <a:latin typeface="Calibri"/>
                <a:cs typeface="Calibri"/>
              </a:rPr>
              <a:t>ve  Mevlana'ya </a:t>
            </a:r>
            <a:r>
              <a:rPr sz="1400" spc="-10" dirty="0">
                <a:latin typeface="Calibri"/>
                <a:cs typeface="Calibri"/>
              </a:rPr>
              <a:t>bunun </a:t>
            </a:r>
            <a:r>
              <a:rPr sz="1400" spc="-5" dirty="0">
                <a:latin typeface="Calibri"/>
                <a:cs typeface="Calibri"/>
              </a:rPr>
              <a:t>sebebini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sorar.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143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Mevlana </a:t>
            </a:r>
            <a:r>
              <a:rPr sz="1400" dirty="0">
                <a:latin typeface="Calibri"/>
                <a:cs typeface="Calibri"/>
              </a:rPr>
              <a:t>şöyle </a:t>
            </a:r>
            <a:r>
              <a:rPr sz="1400" spc="-5" dirty="0">
                <a:latin typeface="Calibri"/>
                <a:cs typeface="Calibri"/>
              </a:rPr>
              <a:t>der: </a:t>
            </a:r>
            <a:r>
              <a:rPr sz="1400" dirty="0">
                <a:latin typeface="Calibri"/>
                <a:cs typeface="Calibri"/>
              </a:rPr>
              <a:t>Biz </a:t>
            </a:r>
            <a:r>
              <a:rPr sz="1400" spc="-5" dirty="0">
                <a:latin typeface="Calibri"/>
                <a:cs typeface="Calibri"/>
              </a:rPr>
              <a:t>bir </a:t>
            </a:r>
            <a:r>
              <a:rPr sz="1400" spc="-15" dirty="0">
                <a:latin typeface="Calibri"/>
                <a:cs typeface="Calibri"/>
              </a:rPr>
              <a:t>karga </a:t>
            </a:r>
            <a:r>
              <a:rPr sz="1400" dirty="0">
                <a:latin typeface="Calibri"/>
                <a:cs typeface="Calibri"/>
              </a:rPr>
              <a:t>isek </a:t>
            </a:r>
            <a:r>
              <a:rPr sz="1400" spc="-5" dirty="0">
                <a:latin typeface="Calibri"/>
                <a:cs typeface="Calibri"/>
              </a:rPr>
              <a:t>Hacı Bektaşi </a:t>
            </a:r>
            <a:r>
              <a:rPr sz="1400" spc="-20" dirty="0">
                <a:latin typeface="Calibri"/>
                <a:cs typeface="Calibri"/>
              </a:rPr>
              <a:t>Veli </a:t>
            </a:r>
            <a:r>
              <a:rPr sz="1400" spc="-5" dirty="0">
                <a:latin typeface="Calibri"/>
                <a:cs typeface="Calibri"/>
              </a:rPr>
              <a:t>bir </a:t>
            </a:r>
            <a:r>
              <a:rPr sz="1400" dirty="0">
                <a:latin typeface="Calibri"/>
                <a:cs typeface="Calibri"/>
              </a:rPr>
              <a:t>şahin </a:t>
            </a:r>
            <a:r>
              <a:rPr sz="1400" spc="-20" dirty="0">
                <a:latin typeface="Calibri"/>
                <a:cs typeface="Calibri"/>
              </a:rPr>
              <a:t>gibidir. </a:t>
            </a:r>
            <a:r>
              <a:rPr sz="1400" spc="-5" dirty="0">
                <a:latin typeface="Calibri"/>
                <a:cs typeface="Calibri"/>
              </a:rPr>
              <a:t>Öyle her </a:t>
            </a:r>
            <a:r>
              <a:rPr sz="1400" dirty="0">
                <a:latin typeface="Calibri"/>
                <a:cs typeface="Calibri"/>
              </a:rPr>
              <a:t>leşe </a:t>
            </a:r>
            <a:r>
              <a:rPr sz="1400" spc="-10" dirty="0">
                <a:latin typeface="Calibri"/>
                <a:cs typeface="Calibri"/>
              </a:rPr>
              <a:t>konmaz. 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10" dirty="0">
                <a:latin typeface="Calibri"/>
                <a:cs typeface="Calibri"/>
              </a:rPr>
              <a:t>yüzden </a:t>
            </a:r>
            <a:r>
              <a:rPr sz="1400" spc="-5" dirty="0">
                <a:latin typeface="Calibri"/>
                <a:cs typeface="Calibri"/>
              </a:rPr>
              <a:t>senin </a:t>
            </a:r>
            <a:r>
              <a:rPr sz="1400" dirty="0">
                <a:latin typeface="Calibri"/>
                <a:cs typeface="Calibri"/>
              </a:rPr>
              <a:t>bu </a:t>
            </a:r>
            <a:r>
              <a:rPr sz="1400" spc="-5" dirty="0">
                <a:latin typeface="Calibri"/>
                <a:cs typeface="Calibri"/>
              </a:rPr>
              <a:t>hediyeni biz </a:t>
            </a:r>
            <a:r>
              <a:rPr sz="1400" spc="-10" dirty="0">
                <a:latin typeface="Calibri"/>
                <a:cs typeface="Calibri"/>
              </a:rPr>
              <a:t>kabul </a:t>
            </a:r>
            <a:r>
              <a:rPr sz="1400" dirty="0">
                <a:latin typeface="Calibri"/>
                <a:cs typeface="Calibri"/>
              </a:rPr>
              <a:t>ederiz ama o </a:t>
            </a:r>
            <a:r>
              <a:rPr sz="1400" spc="-10" dirty="0">
                <a:latin typeface="Calibri"/>
                <a:cs typeface="Calibri"/>
              </a:rPr>
              <a:t>kabul </a:t>
            </a:r>
            <a:r>
              <a:rPr sz="1400" spc="-5" dirty="0">
                <a:latin typeface="Calibri"/>
                <a:cs typeface="Calibri"/>
              </a:rPr>
              <a:t>etmeyebilir </a:t>
            </a:r>
            <a:r>
              <a:rPr sz="1400" spc="-40" dirty="0">
                <a:latin typeface="Calibri"/>
                <a:cs typeface="Calibri"/>
              </a:rPr>
              <a:t>der. </a:t>
            </a:r>
            <a:r>
              <a:rPr sz="1400" dirty="0">
                <a:latin typeface="Calibri"/>
                <a:cs typeface="Calibri"/>
              </a:rPr>
              <a:t>Adam </a:t>
            </a:r>
            <a:r>
              <a:rPr sz="1400" spc="-5" dirty="0">
                <a:latin typeface="Calibri"/>
                <a:cs typeface="Calibri"/>
              </a:rPr>
              <a:t>üşenmez  </a:t>
            </a:r>
            <a:r>
              <a:rPr sz="1400" spc="-10" dirty="0">
                <a:latin typeface="Calibri"/>
                <a:cs typeface="Calibri"/>
              </a:rPr>
              <a:t>kalkar </a:t>
            </a:r>
            <a:r>
              <a:rPr sz="1400" dirty="0">
                <a:latin typeface="Calibri"/>
                <a:cs typeface="Calibri"/>
              </a:rPr>
              <a:t>Hacı </a:t>
            </a:r>
            <a:r>
              <a:rPr sz="1400" spc="-5" dirty="0">
                <a:latin typeface="Calibri"/>
                <a:cs typeface="Calibri"/>
              </a:rPr>
              <a:t>Bektaşi </a:t>
            </a:r>
            <a:r>
              <a:rPr sz="1400" spc="-10" dirty="0">
                <a:latin typeface="Calibri"/>
                <a:cs typeface="Calibri"/>
              </a:rPr>
              <a:t>dergahına </a:t>
            </a:r>
            <a:r>
              <a:rPr sz="1400" dirty="0">
                <a:latin typeface="Calibri"/>
                <a:cs typeface="Calibri"/>
              </a:rPr>
              <a:t>gider </a:t>
            </a:r>
            <a:r>
              <a:rPr sz="1400" spc="-5" dirty="0">
                <a:latin typeface="Calibri"/>
                <a:cs typeface="Calibri"/>
              </a:rPr>
              <a:t>ve </a:t>
            </a:r>
            <a:r>
              <a:rPr sz="1400" dirty="0">
                <a:latin typeface="Calibri"/>
                <a:cs typeface="Calibri"/>
              </a:rPr>
              <a:t>Hacı </a:t>
            </a:r>
            <a:r>
              <a:rPr sz="1400" spc="-5" dirty="0">
                <a:latin typeface="Calibri"/>
                <a:cs typeface="Calibri"/>
              </a:rPr>
              <a:t>Bektaşi </a:t>
            </a:r>
            <a:r>
              <a:rPr sz="1400" spc="-15" dirty="0">
                <a:latin typeface="Calibri"/>
                <a:cs typeface="Calibri"/>
              </a:rPr>
              <a:t>Veli'ye, </a:t>
            </a:r>
            <a:r>
              <a:rPr sz="1400" spc="-5" dirty="0">
                <a:latin typeface="Calibri"/>
                <a:cs typeface="Calibri"/>
              </a:rPr>
              <a:t>Mevlana'nın kurbanı </a:t>
            </a:r>
            <a:r>
              <a:rPr sz="1400" spc="-10" dirty="0">
                <a:latin typeface="Calibri"/>
                <a:cs typeface="Calibri"/>
              </a:rPr>
              <a:t>kabul  ettiğini </a:t>
            </a:r>
            <a:r>
              <a:rPr sz="1400" spc="-5" dirty="0">
                <a:latin typeface="Calibri"/>
                <a:cs typeface="Calibri"/>
              </a:rPr>
              <a:t>söyleyip bunun sebebini bir de Hacı Bektaşi </a:t>
            </a:r>
            <a:r>
              <a:rPr sz="1400" spc="-15" dirty="0">
                <a:latin typeface="Calibri"/>
                <a:cs typeface="Calibri"/>
              </a:rPr>
              <a:t>Veli'ye</a:t>
            </a:r>
            <a:r>
              <a:rPr sz="1400" spc="21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sorar.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Hacı Bektaşi de </a:t>
            </a:r>
            <a:r>
              <a:rPr sz="1400" dirty="0">
                <a:latin typeface="Calibri"/>
                <a:cs typeface="Calibri"/>
              </a:rPr>
              <a:t>şöyle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der: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99200"/>
              </a:lnSpc>
              <a:spcBef>
                <a:spcPts val="10"/>
              </a:spcBef>
            </a:pPr>
            <a:r>
              <a:rPr sz="1400" dirty="0">
                <a:latin typeface="Calibri"/>
                <a:cs typeface="Calibri"/>
              </a:rPr>
              <a:t>-Bizim </a:t>
            </a:r>
            <a:r>
              <a:rPr sz="1400" spc="-5" dirty="0">
                <a:latin typeface="Calibri"/>
                <a:cs typeface="Calibri"/>
              </a:rPr>
              <a:t>gönlümüz </a:t>
            </a:r>
            <a:r>
              <a:rPr sz="1400" dirty="0">
                <a:latin typeface="Calibri"/>
                <a:cs typeface="Calibri"/>
              </a:rPr>
              <a:t>bir su </a:t>
            </a:r>
            <a:r>
              <a:rPr sz="1400" spc="-5" dirty="0">
                <a:latin typeface="Calibri"/>
                <a:cs typeface="Calibri"/>
              </a:rPr>
              <a:t>birikintisi </a:t>
            </a:r>
            <a:r>
              <a:rPr sz="1400" dirty="0">
                <a:latin typeface="Calibri"/>
                <a:cs typeface="Calibri"/>
              </a:rPr>
              <a:t>ise </a:t>
            </a:r>
            <a:r>
              <a:rPr sz="1400" spc="-5" dirty="0">
                <a:latin typeface="Calibri"/>
                <a:cs typeface="Calibri"/>
              </a:rPr>
              <a:t>Mevlana'nın gönlü okyanus </a:t>
            </a:r>
            <a:r>
              <a:rPr sz="1400" spc="-20" dirty="0">
                <a:latin typeface="Calibri"/>
                <a:cs typeface="Calibri"/>
              </a:rPr>
              <a:t>gibidir. </a:t>
            </a:r>
            <a:r>
              <a:rPr sz="1400" dirty="0">
                <a:latin typeface="Calibri"/>
                <a:cs typeface="Calibri"/>
              </a:rPr>
              <a:t>Bu </a:t>
            </a:r>
            <a:r>
              <a:rPr sz="1400" spc="-10" dirty="0">
                <a:latin typeface="Calibri"/>
                <a:cs typeface="Calibri"/>
              </a:rPr>
              <a:t>yüzden, </a:t>
            </a:r>
            <a:r>
              <a:rPr sz="1400" spc="-5" dirty="0">
                <a:latin typeface="Calibri"/>
                <a:cs typeface="Calibri"/>
              </a:rPr>
              <a:t>bir  damlayla </a:t>
            </a:r>
            <a:r>
              <a:rPr sz="1400" dirty="0">
                <a:latin typeface="Calibri"/>
                <a:cs typeface="Calibri"/>
              </a:rPr>
              <a:t>bizim </a:t>
            </a:r>
            <a:r>
              <a:rPr sz="1400" spc="-5" dirty="0">
                <a:latin typeface="Calibri"/>
                <a:cs typeface="Calibri"/>
              </a:rPr>
              <a:t>gönlümüz </a:t>
            </a:r>
            <a:r>
              <a:rPr sz="1400" dirty="0">
                <a:latin typeface="Calibri"/>
                <a:cs typeface="Calibri"/>
              </a:rPr>
              <a:t>kirlenebilir </a:t>
            </a:r>
            <a:r>
              <a:rPr sz="1400" spc="-5" dirty="0">
                <a:latin typeface="Calibri"/>
                <a:cs typeface="Calibri"/>
              </a:rPr>
              <a:t>ama onun </a:t>
            </a:r>
            <a:r>
              <a:rPr sz="1400" dirty="0">
                <a:latin typeface="Calibri"/>
                <a:cs typeface="Calibri"/>
              </a:rPr>
              <a:t>engin </a:t>
            </a:r>
            <a:r>
              <a:rPr sz="1400" spc="-5" dirty="0">
                <a:latin typeface="Calibri"/>
                <a:cs typeface="Calibri"/>
              </a:rPr>
              <a:t>gönlü kirlenmez. </a:t>
            </a:r>
            <a:r>
              <a:rPr sz="1400" dirty="0">
                <a:latin typeface="Calibri"/>
                <a:cs typeface="Calibri"/>
              </a:rPr>
              <a:t>Bu </a:t>
            </a:r>
            <a:r>
              <a:rPr sz="1400" spc="-5" dirty="0">
                <a:latin typeface="Calibri"/>
                <a:cs typeface="Calibri"/>
              </a:rPr>
              <a:t>sebepten dolayı </a:t>
            </a:r>
            <a:r>
              <a:rPr sz="1400" dirty="0">
                <a:latin typeface="Calibri"/>
                <a:cs typeface="Calibri"/>
              </a:rPr>
              <a:t>o  </a:t>
            </a:r>
            <a:r>
              <a:rPr sz="1400" spc="-5" dirty="0">
                <a:latin typeface="Calibri"/>
                <a:cs typeface="Calibri"/>
              </a:rPr>
              <a:t>senin hediyeni </a:t>
            </a:r>
            <a:r>
              <a:rPr sz="1400" spc="-10" dirty="0">
                <a:latin typeface="Calibri"/>
                <a:cs typeface="Calibri"/>
              </a:rPr>
              <a:t>kabul </a:t>
            </a:r>
            <a:r>
              <a:rPr sz="1400" spc="-5" dirty="0">
                <a:latin typeface="Calibri"/>
                <a:cs typeface="Calibri"/>
              </a:rPr>
              <a:t>etmiştir der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...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13" y="0"/>
            <a:ext cx="6845786" cy="9905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741" y="1928622"/>
            <a:ext cx="4933950" cy="4832350"/>
          </a:xfrm>
          <a:custGeom>
            <a:avLst/>
            <a:gdLst/>
            <a:ahLst/>
            <a:cxnLst/>
            <a:rect l="l" t="t" r="r" b="b"/>
            <a:pathLst>
              <a:path w="4933950" h="4832350">
                <a:moveTo>
                  <a:pt x="0" y="4832096"/>
                </a:moveTo>
                <a:lnTo>
                  <a:pt x="4933441" y="4832096"/>
                </a:lnTo>
                <a:lnTo>
                  <a:pt x="4933441" y="0"/>
                </a:lnTo>
                <a:lnTo>
                  <a:pt x="0" y="0"/>
                </a:lnTo>
                <a:lnTo>
                  <a:pt x="0" y="4832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1824" y="1963166"/>
            <a:ext cx="4747260" cy="4716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3335" algn="ctr">
              <a:lnSpc>
                <a:spcPct val="100000"/>
              </a:lnSpc>
            </a:pPr>
            <a:r>
              <a:rPr sz="1400" b="1" i="1" spc="-15" dirty="0">
                <a:solidFill>
                  <a:srgbClr val="4F6128"/>
                </a:solidFill>
                <a:latin typeface="Calibri"/>
                <a:cs typeface="Calibri"/>
              </a:rPr>
              <a:t>FARE </a:t>
            </a:r>
            <a:r>
              <a:rPr sz="1400" b="1" i="1" spc="-5" dirty="0">
                <a:solidFill>
                  <a:srgbClr val="4F6128"/>
                </a:solidFill>
                <a:latin typeface="Calibri"/>
                <a:cs typeface="Calibri"/>
              </a:rPr>
              <a:t>İLE</a:t>
            </a:r>
            <a:r>
              <a:rPr sz="1400" b="1" i="1" spc="-8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4F6128"/>
                </a:solidFill>
                <a:latin typeface="Calibri"/>
                <a:cs typeface="Calibri"/>
              </a:rPr>
              <a:t>DEVE</a:t>
            </a:r>
            <a:endParaRPr sz="1400">
              <a:latin typeface="Calibri"/>
              <a:cs typeface="Calibri"/>
            </a:endParaRPr>
          </a:p>
          <a:p>
            <a:pPr marL="12700" marR="146050">
              <a:lnSpc>
                <a:spcPct val="100000"/>
              </a:lnSpc>
            </a:pP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Çok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eskiden, </a:t>
            </a:r>
            <a:r>
              <a:rPr sz="1400" spc="-10" dirty="0">
                <a:solidFill>
                  <a:srgbClr val="E36C09"/>
                </a:solidFill>
                <a:latin typeface="Calibri"/>
                <a:cs typeface="Calibri"/>
              </a:rPr>
              <a:t>kendini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beğenmiş </a:t>
            </a: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şımarık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bir </a:t>
            </a:r>
            <a:r>
              <a:rPr sz="1400" spc="-15" dirty="0">
                <a:solidFill>
                  <a:srgbClr val="E36C09"/>
                </a:solidFill>
                <a:latin typeface="Calibri"/>
                <a:cs typeface="Calibri"/>
              </a:rPr>
              <a:t>fare </a:t>
            </a: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ile, akıllı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ve alçak  gönüllü </a:t>
            </a: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bir </a:t>
            </a:r>
            <a:r>
              <a:rPr sz="1400" spc="-10" dirty="0">
                <a:solidFill>
                  <a:srgbClr val="E36C09"/>
                </a:solidFill>
                <a:latin typeface="Calibri"/>
                <a:cs typeface="Calibri"/>
              </a:rPr>
              <a:t>deve</a:t>
            </a:r>
            <a:r>
              <a:rPr sz="1400" spc="-2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E36C09"/>
                </a:solidFill>
                <a:latin typeface="Calibri"/>
                <a:cs typeface="Calibri"/>
              </a:rPr>
              <a:t>yaşardı.</a:t>
            </a:r>
            <a:endParaRPr sz="1400">
              <a:latin typeface="Calibri"/>
              <a:cs typeface="Calibri"/>
            </a:endParaRPr>
          </a:p>
          <a:p>
            <a:pPr marL="12700" marR="2334260">
              <a:lnSpc>
                <a:spcPct val="100000"/>
              </a:lnSpc>
            </a:pP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Bir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gün karşılaşıp arkadaş </a:t>
            </a:r>
            <a:r>
              <a:rPr sz="1400" spc="-20" dirty="0">
                <a:solidFill>
                  <a:srgbClr val="E36C09"/>
                </a:solidFill>
                <a:latin typeface="Calibri"/>
                <a:cs typeface="Calibri"/>
              </a:rPr>
              <a:t>oldular.  </a:t>
            </a:r>
            <a:r>
              <a:rPr sz="1400" spc="-15" dirty="0">
                <a:solidFill>
                  <a:srgbClr val="E36C09"/>
                </a:solidFill>
                <a:latin typeface="Calibri"/>
                <a:cs typeface="Calibri"/>
              </a:rPr>
              <a:t>Fare:</a:t>
            </a:r>
            <a:endParaRPr sz="1400">
              <a:latin typeface="Calibri"/>
              <a:cs typeface="Calibri"/>
            </a:endParaRPr>
          </a:p>
          <a:p>
            <a:pPr marL="12700" marR="44450">
              <a:lnSpc>
                <a:spcPct val="100000"/>
              </a:lnSpc>
            </a:pP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-Sana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kılavuzluk etmeliyim! </a:t>
            </a:r>
            <a:r>
              <a:rPr sz="1400" spc="-15" dirty="0">
                <a:solidFill>
                  <a:srgbClr val="E36C09"/>
                </a:solidFill>
                <a:latin typeface="Calibri"/>
                <a:cs typeface="Calibri"/>
              </a:rPr>
              <a:t>dedi...Yularından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çekip istediğim </a:t>
            </a:r>
            <a:r>
              <a:rPr sz="1400" spc="-10" dirty="0">
                <a:solidFill>
                  <a:srgbClr val="E36C09"/>
                </a:solidFill>
                <a:latin typeface="Calibri"/>
                <a:cs typeface="Calibri"/>
              </a:rPr>
              <a:t>yere 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götürmeliyim!...</a:t>
            </a:r>
            <a:endParaRPr sz="1400">
              <a:latin typeface="Calibri"/>
              <a:cs typeface="Calibri"/>
            </a:endParaRPr>
          </a:p>
          <a:p>
            <a:pPr marL="12700" marR="250825">
              <a:lnSpc>
                <a:spcPct val="100000"/>
              </a:lnSpc>
            </a:pP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Deve arkadaşının </a:t>
            </a:r>
            <a:r>
              <a:rPr sz="1400" spc="-10" dirty="0">
                <a:solidFill>
                  <a:srgbClr val="E36C09"/>
                </a:solidFill>
                <a:latin typeface="Calibri"/>
                <a:cs typeface="Calibri"/>
              </a:rPr>
              <a:t>küstahça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teklifine razı oldu. </a:t>
            </a: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Bir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süre gittikten  sonra küçük </a:t>
            </a: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bir </a:t>
            </a:r>
            <a:r>
              <a:rPr sz="1400" spc="-10" dirty="0">
                <a:solidFill>
                  <a:srgbClr val="E36C09"/>
                </a:solidFill>
                <a:latin typeface="Calibri"/>
                <a:cs typeface="Calibri"/>
              </a:rPr>
              <a:t>dere kenarına</a:t>
            </a:r>
            <a:r>
              <a:rPr sz="1400" spc="-3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E36C09"/>
                </a:solidFill>
                <a:latin typeface="Calibri"/>
                <a:cs typeface="Calibri"/>
              </a:rPr>
              <a:t>ulaştılar.</a:t>
            </a:r>
            <a:endParaRPr sz="1400">
              <a:latin typeface="Calibri"/>
              <a:cs typeface="Calibri"/>
            </a:endParaRPr>
          </a:p>
          <a:p>
            <a:pPr marL="12700" marR="569595">
              <a:lnSpc>
                <a:spcPct val="100000"/>
              </a:lnSpc>
            </a:pP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Devenin diz kapaklarına bile </a:t>
            </a:r>
            <a:r>
              <a:rPr sz="1400" spc="-10" dirty="0">
                <a:solidFill>
                  <a:srgbClr val="E36C09"/>
                </a:solidFill>
                <a:latin typeface="Calibri"/>
                <a:cs typeface="Calibri"/>
              </a:rPr>
              <a:t>ulaşmayan </a:t>
            </a: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su, </a:t>
            </a:r>
            <a:r>
              <a:rPr sz="1400" spc="-15" dirty="0">
                <a:solidFill>
                  <a:srgbClr val="E36C09"/>
                </a:solidFill>
                <a:latin typeface="Calibri"/>
                <a:cs typeface="Calibri"/>
              </a:rPr>
              <a:t>Fare </a:t>
            </a: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için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uçsuz  </a:t>
            </a:r>
            <a:r>
              <a:rPr sz="1400" spc="-10" dirty="0">
                <a:solidFill>
                  <a:srgbClr val="E36C09"/>
                </a:solidFill>
                <a:latin typeface="Calibri"/>
                <a:cs typeface="Calibri"/>
              </a:rPr>
              <a:t>bucaksız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bir deniz</a:t>
            </a:r>
            <a:r>
              <a:rPr sz="1400" spc="1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gibiydi...</a:t>
            </a:r>
            <a:endParaRPr sz="1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-Ben </a:t>
            </a:r>
            <a:r>
              <a:rPr sz="1400" spc="-10" dirty="0">
                <a:solidFill>
                  <a:srgbClr val="E36C09"/>
                </a:solidFill>
                <a:latin typeface="Calibri"/>
                <a:cs typeface="Calibri"/>
              </a:rPr>
              <a:t>buradan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geçemem diye </a:t>
            </a: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fısıldadı</a:t>
            </a:r>
            <a:r>
              <a:rPr sz="1400" spc="1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E36C09"/>
                </a:solidFill>
                <a:latin typeface="Calibri"/>
                <a:cs typeface="Calibri"/>
              </a:rPr>
              <a:t>korkuyla...</a:t>
            </a:r>
            <a:endParaRPr sz="1400">
              <a:latin typeface="Calibri"/>
              <a:cs typeface="Calibri"/>
            </a:endParaRPr>
          </a:p>
          <a:p>
            <a:pPr marL="12700" marR="525145">
              <a:lnSpc>
                <a:spcPct val="100000"/>
              </a:lnSpc>
            </a:pP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Deve:-Ne bekliyorsun? diye çıkıştı. </a:t>
            </a:r>
            <a:r>
              <a:rPr sz="1400" spc="-10" dirty="0">
                <a:solidFill>
                  <a:srgbClr val="E36C09"/>
                </a:solidFill>
                <a:latin typeface="Calibri"/>
                <a:cs typeface="Calibri"/>
              </a:rPr>
              <a:t>Kılavuz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önden </a:t>
            </a:r>
            <a:r>
              <a:rPr sz="1400" spc="-25" dirty="0">
                <a:solidFill>
                  <a:srgbClr val="E36C09"/>
                </a:solidFill>
                <a:latin typeface="Calibri"/>
                <a:cs typeface="Calibri"/>
              </a:rPr>
              <a:t>gider, </a:t>
            </a: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dal 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bakalım</a:t>
            </a:r>
            <a:r>
              <a:rPr sz="1400" spc="-8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suya...</a:t>
            </a:r>
            <a:endParaRPr sz="1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-Ama...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diye </a:t>
            </a:r>
            <a:r>
              <a:rPr sz="1400" spc="-15" dirty="0">
                <a:solidFill>
                  <a:srgbClr val="E36C09"/>
                </a:solidFill>
                <a:latin typeface="Calibri"/>
                <a:cs typeface="Calibri"/>
              </a:rPr>
              <a:t>kekeledi Fare,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görmüyor musun </a:t>
            </a: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su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çok</a:t>
            </a:r>
            <a:r>
              <a:rPr sz="1400" spc="-3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derin?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-15" dirty="0">
                <a:solidFill>
                  <a:srgbClr val="E36C09"/>
                </a:solidFill>
                <a:latin typeface="Calibri"/>
                <a:cs typeface="Calibri"/>
              </a:rPr>
              <a:t>Fare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mahcup olmuş, boyundan büyük işlere </a:t>
            </a: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giriştiği için kıpkırmızı 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kesilmişti...</a:t>
            </a:r>
            <a:endParaRPr sz="1400">
              <a:latin typeface="Calibri"/>
              <a:cs typeface="Calibri"/>
            </a:endParaRPr>
          </a:p>
          <a:p>
            <a:pPr marL="12700" marR="240029" algn="just">
              <a:lnSpc>
                <a:spcPct val="100000"/>
              </a:lnSpc>
            </a:pP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-Sizin için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küçük </a:t>
            </a: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ama,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bana </a:t>
            </a:r>
            <a:r>
              <a:rPr sz="1400" spc="-10" dirty="0">
                <a:solidFill>
                  <a:srgbClr val="E36C09"/>
                </a:solidFill>
                <a:latin typeface="Calibri"/>
                <a:cs typeface="Calibri"/>
              </a:rPr>
              <a:t>göre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çok büyük </a:t>
            </a: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bir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su....diye inledi.  </a:t>
            </a: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Ben artık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kılavuz olmaktan </a:t>
            </a:r>
            <a:r>
              <a:rPr sz="1400" spc="-10" dirty="0">
                <a:solidFill>
                  <a:srgbClr val="E36C09"/>
                </a:solidFill>
                <a:latin typeface="Calibri"/>
                <a:cs typeface="Calibri"/>
              </a:rPr>
              <a:t>vazgeçiyorum. </a:t>
            </a:r>
            <a:r>
              <a:rPr sz="1400" spc="-15" dirty="0">
                <a:solidFill>
                  <a:srgbClr val="E36C09"/>
                </a:solidFill>
                <a:latin typeface="Calibri"/>
                <a:cs typeface="Calibri"/>
              </a:rPr>
              <a:t>Keşke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daha önceden  düşünseydim de boyumdan büyük işlere</a:t>
            </a:r>
            <a:r>
              <a:rPr sz="1400" spc="3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girişmeseydim.</a:t>
            </a:r>
            <a:endParaRPr sz="1400">
              <a:latin typeface="Calibri"/>
              <a:cs typeface="Calibri"/>
            </a:endParaRPr>
          </a:p>
          <a:p>
            <a:pPr marL="12700" marR="86360">
              <a:lnSpc>
                <a:spcPct val="100000"/>
              </a:lnSpc>
            </a:pPr>
            <a:r>
              <a:rPr sz="1400" spc="-15" dirty="0">
                <a:solidFill>
                  <a:srgbClr val="E36C09"/>
                </a:solidFill>
                <a:latin typeface="Calibri"/>
                <a:cs typeface="Calibri"/>
              </a:rPr>
              <a:t>-Evet,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dedi Deve, yumuşak bir </a:t>
            </a: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sesle, </a:t>
            </a:r>
            <a:r>
              <a:rPr sz="1400" spc="-10" dirty="0">
                <a:solidFill>
                  <a:srgbClr val="E36C09"/>
                </a:solidFill>
                <a:latin typeface="Calibri"/>
                <a:cs typeface="Calibri"/>
              </a:rPr>
              <a:t>herkes </a:t>
            </a:r>
            <a:r>
              <a:rPr sz="1400" spc="-15" dirty="0">
                <a:solidFill>
                  <a:srgbClr val="E36C09"/>
                </a:solidFill>
                <a:latin typeface="Calibri"/>
                <a:cs typeface="Calibri"/>
              </a:rPr>
              <a:t>kendi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haddini bilmeli  ve </a:t>
            </a:r>
            <a:r>
              <a:rPr sz="1400" dirty="0">
                <a:solidFill>
                  <a:srgbClr val="E36C09"/>
                </a:solidFill>
                <a:latin typeface="Calibri"/>
                <a:cs typeface="Calibri"/>
              </a:rPr>
              <a:t>asla </a:t>
            </a:r>
            <a:r>
              <a:rPr sz="1400" spc="-5" dirty="0">
                <a:solidFill>
                  <a:srgbClr val="E36C09"/>
                </a:solidFill>
                <a:latin typeface="Calibri"/>
                <a:cs typeface="Calibri"/>
              </a:rPr>
              <a:t>aldatıcı gurura kapılmamalı...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6626" y="6537196"/>
            <a:ext cx="2611755" cy="336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R="426720" algn="r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6626" y="6537196"/>
            <a:ext cx="2611374" cy="3368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4705" y="606805"/>
            <a:ext cx="1696339" cy="1553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5258" y="9345777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9" y="4520946"/>
            <a:ext cx="6856090" cy="5169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882650"/>
            <a:ext cx="6619875" cy="428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 algn="ctr">
              <a:lnSpc>
                <a:spcPct val="100000"/>
              </a:lnSpc>
            </a:pPr>
            <a:r>
              <a:rPr sz="1400" b="1" i="1" spc="-10" dirty="0">
                <a:solidFill>
                  <a:srgbClr val="974707"/>
                </a:solidFill>
                <a:latin typeface="Calibri"/>
                <a:cs typeface="Calibri"/>
              </a:rPr>
              <a:t>BİLGİN </a:t>
            </a:r>
            <a:r>
              <a:rPr sz="1400" b="1" i="1" spc="-5" dirty="0">
                <a:solidFill>
                  <a:srgbClr val="974707"/>
                </a:solidFill>
                <a:latin typeface="Calibri"/>
                <a:cs typeface="Calibri"/>
              </a:rPr>
              <a:t>İLE</a:t>
            </a:r>
            <a:r>
              <a:rPr sz="1400" b="1" i="1" spc="-6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400" b="1" i="1" spc="-25" dirty="0">
                <a:solidFill>
                  <a:srgbClr val="974707"/>
                </a:solidFill>
                <a:latin typeface="Calibri"/>
                <a:cs typeface="Calibri"/>
              </a:rPr>
              <a:t>KAYIKÇI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Kendini </a:t>
            </a:r>
            <a:r>
              <a:rPr sz="1400" spc="-5" dirty="0">
                <a:latin typeface="Calibri"/>
                <a:cs typeface="Calibri"/>
              </a:rPr>
              <a:t>beğenmiş bir gramer (nahiv) </a:t>
            </a:r>
            <a:r>
              <a:rPr sz="1400" dirty="0">
                <a:latin typeface="Calibri"/>
                <a:cs typeface="Calibri"/>
              </a:rPr>
              <a:t>bilgini, </a:t>
            </a:r>
            <a:r>
              <a:rPr sz="1400" spc="-10" dirty="0">
                <a:latin typeface="Calibri"/>
                <a:cs typeface="Calibri"/>
              </a:rPr>
              <a:t>boğazdan karşıya </a:t>
            </a:r>
            <a:r>
              <a:rPr sz="1400" spc="-5" dirty="0">
                <a:latin typeface="Calibri"/>
                <a:cs typeface="Calibri"/>
              </a:rPr>
              <a:t>geçmek </a:t>
            </a:r>
            <a:r>
              <a:rPr sz="1400" dirty="0">
                <a:latin typeface="Calibri"/>
                <a:cs typeface="Calibri"/>
              </a:rPr>
              <a:t>için </a:t>
            </a:r>
            <a:r>
              <a:rPr sz="1400" spc="-5" dirty="0">
                <a:latin typeface="Calibri"/>
                <a:cs typeface="Calibri"/>
              </a:rPr>
              <a:t>bir </a:t>
            </a:r>
            <a:r>
              <a:rPr sz="1400" spc="-10" dirty="0">
                <a:latin typeface="Calibri"/>
                <a:cs typeface="Calibri"/>
              </a:rPr>
              <a:t>kayık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kiraladı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ve </a:t>
            </a:r>
            <a:r>
              <a:rPr sz="1400" spc="-5" dirty="0">
                <a:latin typeface="Calibri"/>
                <a:cs typeface="Calibri"/>
              </a:rPr>
              <a:t>kurumla </a:t>
            </a:r>
            <a:r>
              <a:rPr sz="1400" spc="-10" dirty="0">
                <a:latin typeface="Calibri"/>
                <a:cs typeface="Calibri"/>
              </a:rPr>
              <a:t>oturdu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yerine.</a:t>
            </a:r>
            <a:endParaRPr sz="1400">
              <a:latin typeface="Calibri"/>
              <a:cs typeface="Calibri"/>
            </a:endParaRPr>
          </a:p>
          <a:p>
            <a:pPr marL="12700" marR="9652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Kayıkçı, </a:t>
            </a:r>
            <a:r>
              <a:rPr sz="1400" spc="-5" dirty="0">
                <a:latin typeface="Calibri"/>
                <a:cs typeface="Calibri"/>
              </a:rPr>
              <a:t>olgun ve alçak gönüllü bir insandı. </a:t>
            </a:r>
            <a:r>
              <a:rPr sz="1400" dirty="0">
                <a:latin typeface="Calibri"/>
                <a:cs typeface="Calibri"/>
              </a:rPr>
              <a:t>Hiç ses </a:t>
            </a:r>
            <a:r>
              <a:rPr sz="1400" spc="-5" dirty="0">
                <a:latin typeface="Calibri"/>
                <a:cs typeface="Calibri"/>
              </a:rPr>
              <a:t>çıkarmadan </a:t>
            </a:r>
            <a:r>
              <a:rPr sz="1400" spc="-10" dirty="0">
                <a:latin typeface="Calibri"/>
                <a:cs typeface="Calibri"/>
              </a:rPr>
              <a:t>küreklere </a:t>
            </a:r>
            <a:r>
              <a:rPr sz="1400" spc="-15" dirty="0">
                <a:latin typeface="Calibri"/>
                <a:cs typeface="Calibri"/>
              </a:rPr>
              <a:t>asılıyor, </a:t>
            </a:r>
            <a:r>
              <a:rPr sz="1400" spc="-5" dirty="0">
                <a:latin typeface="Calibri"/>
                <a:cs typeface="Calibri"/>
              </a:rPr>
              <a:t>yolcusunu  </a:t>
            </a:r>
            <a:r>
              <a:rPr sz="1400" dirty="0">
                <a:latin typeface="Calibri"/>
                <a:cs typeface="Calibri"/>
              </a:rPr>
              <a:t>sağ salim </a:t>
            </a:r>
            <a:r>
              <a:rPr sz="1400" spc="-10" dirty="0">
                <a:latin typeface="Calibri"/>
                <a:cs typeface="Calibri"/>
              </a:rPr>
              <a:t>karşıya </a:t>
            </a:r>
            <a:r>
              <a:rPr sz="1400" spc="-5" dirty="0">
                <a:latin typeface="Calibri"/>
                <a:cs typeface="Calibri"/>
              </a:rPr>
              <a:t>geçirmek ve </a:t>
            </a:r>
            <a:r>
              <a:rPr sz="1400" dirty="0">
                <a:latin typeface="Calibri"/>
                <a:cs typeface="Calibri"/>
              </a:rPr>
              <a:t>üç </a:t>
            </a:r>
            <a:r>
              <a:rPr sz="1400" spc="-5" dirty="0">
                <a:latin typeface="Calibri"/>
                <a:cs typeface="Calibri"/>
              </a:rPr>
              <a:t>beş kuruş </a:t>
            </a:r>
            <a:r>
              <a:rPr sz="1400" spc="-10" dirty="0">
                <a:latin typeface="Calibri"/>
                <a:cs typeface="Calibri"/>
              </a:rPr>
              <a:t>kazanmak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istiyordu.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Denizin </a:t>
            </a:r>
            <a:r>
              <a:rPr sz="1400" spc="-5" dirty="0">
                <a:latin typeface="Calibri"/>
                <a:cs typeface="Calibri"/>
              </a:rPr>
              <a:t>orta yerine geldikleri sırada </a:t>
            </a:r>
            <a:r>
              <a:rPr sz="1400" dirty="0">
                <a:latin typeface="Calibri"/>
                <a:cs typeface="Calibri"/>
              </a:rPr>
              <a:t>Bilgin </a:t>
            </a:r>
            <a:r>
              <a:rPr sz="1400" spc="-5" dirty="0">
                <a:latin typeface="Calibri"/>
                <a:cs typeface="Calibri"/>
              </a:rPr>
              <a:t>küçümser bir eda içinde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sordu:</a:t>
            </a:r>
            <a:endParaRPr sz="1400">
              <a:latin typeface="Calibri"/>
              <a:cs typeface="Calibri"/>
            </a:endParaRPr>
          </a:p>
          <a:p>
            <a:pPr marL="12700" marR="249745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-Sen </a:t>
            </a:r>
            <a:r>
              <a:rPr sz="1400" spc="-5" dirty="0">
                <a:latin typeface="Calibri"/>
                <a:cs typeface="Calibri"/>
              </a:rPr>
              <a:t>hiç gramer </a:t>
            </a:r>
            <a:r>
              <a:rPr sz="1400" spc="-10" dirty="0">
                <a:latin typeface="Calibri"/>
                <a:cs typeface="Calibri"/>
              </a:rPr>
              <a:t>okudun </a:t>
            </a:r>
            <a:r>
              <a:rPr sz="1400" spc="-5" dirty="0">
                <a:latin typeface="Calibri"/>
                <a:cs typeface="Calibri"/>
              </a:rPr>
              <a:t>mu?.. dil biliminden anlar mısın?  </a:t>
            </a:r>
            <a:r>
              <a:rPr sz="1400" spc="-15" dirty="0">
                <a:latin typeface="Calibri"/>
                <a:cs typeface="Calibri"/>
              </a:rPr>
              <a:t>Kayıkçı: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-Hayır </a:t>
            </a:r>
            <a:r>
              <a:rPr sz="1400" spc="-10" dirty="0">
                <a:latin typeface="Calibri"/>
                <a:cs typeface="Calibri"/>
              </a:rPr>
              <a:t>efendim </a:t>
            </a:r>
            <a:r>
              <a:rPr sz="1400" spc="-5" dirty="0">
                <a:latin typeface="Calibri"/>
                <a:cs typeface="Calibri"/>
              </a:rPr>
              <a:t>dedi, ben cahil bir </a:t>
            </a:r>
            <a:r>
              <a:rPr sz="1400" spc="-10" dirty="0">
                <a:latin typeface="Calibri"/>
                <a:cs typeface="Calibri"/>
              </a:rPr>
              <a:t>kayıkçıyım, </a:t>
            </a:r>
            <a:r>
              <a:rPr sz="1400" spc="-5" dirty="0">
                <a:latin typeface="Calibri"/>
                <a:cs typeface="Calibri"/>
              </a:rPr>
              <a:t>dediğiniz şeylerden hiç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anlamam.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latin typeface="Calibri"/>
                <a:cs typeface="Calibri"/>
              </a:rPr>
              <a:t>-Vah </a:t>
            </a:r>
            <a:r>
              <a:rPr sz="1400" spc="-10" dirty="0">
                <a:latin typeface="Calibri"/>
                <a:cs typeface="Calibri"/>
              </a:rPr>
              <a:t>vah </a:t>
            </a:r>
            <a:r>
              <a:rPr sz="1400" spc="-5" dirty="0">
                <a:latin typeface="Calibri"/>
                <a:cs typeface="Calibri"/>
              </a:rPr>
              <a:t>dedi </a:t>
            </a:r>
            <a:r>
              <a:rPr sz="1400" dirty="0">
                <a:latin typeface="Calibri"/>
                <a:cs typeface="Calibri"/>
              </a:rPr>
              <a:t>Bilgin, </a:t>
            </a:r>
            <a:r>
              <a:rPr sz="1400" spc="-5" dirty="0">
                <a:latin typeface="Calibri"/>
                <a:cs typeface="Calibri"/>
              </a:rPr>
              <a:t>ömrünün yarısı </a:t>
            </a:r>
            <a:r>
              <a:rPr sz="1400" dirty="0">
                <a:latin typeface="Calibri"/>
                <a:cs typeface="Calibri"/>
              </a:rPr>
              <a:t>boşa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geçmiş!..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Böyle </a:t>
            </a:r>
            <a:r>
              <a:rPr sz="1400" spc="-5" dirty="0">
                <a:latin typeface="Calibri"/>
                <a:cs typeface="Calibri"/>
              </a:rPr>
              <a:t>bir </a:t>
            </a:r>
            <a:r>
              <a:rPr sz="1400" spc="-10" dirty="0">
                <a:latin typeface="Calibri"/>
                <a:cs typeface="Calibri"/>
              </a:rPr>
              <a:t>süre </a:t>
            </a:r>
            <a:r>
              <a:rPr sz="1400" spc="-5" dirty="0">
                <a:latin typeface="Calibri"/>
                <a:cs typeface="Calibri"/>
              </a:rPr>
              <a:t>ilerledikten sonra </a:t>
            </a:r>
            <a:r>
              <a:rPr sz="1400" spc="-10" dirty="0">
                <a:latin typeface="Calibri"/>
                <a:cs typeface="Calibri"/>
              </a:rPr>
              <a:t>rüzgar </a:t>
            </a:r>
            <a:r>
              <a:rPr sz="1400" spc="-5" dirty="0">
                <a:latin typeface="Calibri"/>
                <a:cs typeface="Calibri"/>
              </a:rPr>
              <a:t>şiddetini artırmaya, dalgalar </a:t>
            </a:r>
            <a:r>
              <a:rPr sz="1400" spc="-10" dirty="0">
                <a:latin typeface="Calibri"/>
                <a:cs typeface="Calibri"/>
              </a:rPr>
              <a:t>büyümeye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başladı.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Denizde </a:t>
            </a:r>
            <a:r>
              <a:rPr sz="1400" dirty="0">
                <a:latin typeface="Calibri"/>
                <a:cs typeface="Calibri"/>
              </a:rPr>
              <a:t>fırtına </a:t>
            </a:r>
            <a:r>
              <a:rPr sz="1400" spc="-5" dirty="0">
                <a:latin typeface="Calibri"/>
                <a:cs typeface="Calibri"/>
              </a:rPr>
              <a:t>çıkmış, </a:t>
            </a:r>
            <a:r>
              <a:rPr sz="1400" dirty="0">
                <a:latin typeface="Calibri"/>
                <a:cs typeface="Calibri"/>
              </a:rPr>
              <a:t>Bilgin </a:t>
            </a:r>
            <a:r>
              <a:rPr sz="1400" spc="-15" dirty="0">
                <a:latin typeface="Calibri"/>
                <a:cs typeface="Calibri"/>
              </a:rPr>
              <a:t>korkmaya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başlamıştı.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Kayıkçı </a:t>
            </a:r>
            <a:r>
              <a:rPr sz="1400" spc="-5" dirty="0">
                <a:latin typeface="Calibri"/>
                <a:cs typeface="Calibri"/>
              </a:rPr>
              <a:t>olağanüstü bir güçle </a:t>
            </a:r>
            <a:r>
              <a:rPr sz="1400" spc="-10" dirty="0">
                <a:latin typeface="Calibri"/>
                <a:cs typeface="Calibri"/>
              </a:rPr>
              <a:t>kurtulmaya, </a:t>
            </a:r>
            <a:r>
              <a:rPr sz="1400" dirty="0">
                <a:latin typeface="Calibri"/>
                <a:cs typeface="Calibri"/>
              </a:rPr>
              <a:t>sağ salim </a:t>
            </a:r>
            <a:r>
              <a:rPr sz="1400" spc="-10" dirty="0">
                <a:latin typeface="Calibri"/>
                <a:cs typeface="Calibri"/>
              </a:rPr>
              <a:t>karşı </a:t>
            </a:r>
            <a:r>
              <a:rPr sz="1400" spc="-5" dirty="0">
                <a:latin typeface="Calibri"/>
                <a:cs typeface="Calibri"/>
              </a:rPr>
              <a:t>kıyıya </a:t>
            </a:r>
            <a:r>
              <a:rPr sz="1400" spc="-10" dirty="0">
                <a:latin typeface="Calibri"/>
                <a:cs typeface="Calibri"/>
              </a:rPr>
              <a:t>geçmeye </a:t>
            </a:r>
            <a:r>
              <a:rPr sz="1400" spc="-5" dirty="0">
                <a:latin typeface="Calibri"/>
                <a:cs typeface="Calibri"/>
              </a:rPr>
              <a:t>çalışıyordu. </a:t>
            </a:r>
            <a:r>
              <a:rPr sz="1400" spc="-10" dirty="0">
                <a:latin typeface="Calibri"/>
                <a:cs typeface="Calibri"/>
              </a:rPr>
              <a:t>Gördü </a:t>
            </a:r>
            <a:r>
              <a:rPr sz="1400" dirty="0">
                <a:latin typeface="Calibri"/>
                <a:cs typeface="Calibri"/>
              </a:rPr>
              <a:t>ki  artık </a:t>
            </a:r>
            <a:r>
              <a:rPr sz="1400" spc="-5" dirty="0">
                <a:latin typeface="Calibri"/>
                <a:cs typeface="Calibri"/>
              </a:rPr>
              <a:t>kurtuluş ümidi yok, </a:t>
            </a:r>
            <a:r>
              <a:rPr sz="1400" dirty="0">
                <a:latin typeface="Calibri"/>
                <a:cs typeface="Calibri"/>
              </a:rPr>
              <a:t>Bilgine </a:t>
            </a:r>
            <a:r>
              <a:rPr sz="1400" spc="-5" dirty="0">
                <a:latin typeface="Calibri"/>
                <a:cs typeface="Calibri"/>
              </a:rPr>
              <a:t>dönüp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sordu:</a:t>
            </a:r>
            <a:endParaRPr sz="1400">
              <a:latin typeface="Calibri"/>
              <a:cs typeface="Calibri"/>
            </a:endParaRPr>
          </a:p>
          <a:p>
            <a:pPr marL="12700" marR="445643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-Efendim, </a:t>
            </a:r>
            <a:r>
              <a:rPr sz="1400" dirty="0">
                <a:latin typeface="Calibri"/>
                <a:cs typeface="Calibri"/>
              </a:rPr>
              <a:t>yüzme </a:t>
            </a:r>
            <a:r>
              <a:rPr sz="1400" spc="-5" dirty="0">
                <a:latin typeface="Calibri"/>
                <a:cs typeface="Calibri"/>
              </a:rPr>
              <a:t>bilir misiniz?  </a:t>
            </a:r>
            <a:r>
              <a:rPr sz="1400" dirty="0">
                <a:latin typeface="Calibri"/>
                <a:cs typeface="Calibri"/>
              </a:rPr>
              <a:t>Bilgin:</a:t>
            </a:r>
            <a:endParaRPr sz="1400">
              <a:latin typeface="Calibri"/>
              <a:cs typeface="Calibri"/>
            </a:endParaRPr>
          </a:p>
          <a:p>
            <a:pPr marL="12700" marR="409194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-Ne </a:t>
            </a:r>
            <a:r>
              <a:rPr sz="1400" spc="-5" dirty="0">
                <a:latin typeface="Calibri"/>
                <a:cs typeface="Calibri"/>
              </a:rPr>
              <a:t>yazık </a:t>
            </a:r>
            <a:r>
              <a:rPr sz="1400" dirty="0">
                <a:latin typeface="Calibri"/>
                <a:cs typeface="Calibri"/>
              </a:rPr>
              <a:t>ki </a:t>
            </a:r>
            <a:r>
              <a:rPr sz="1400" spc="-5" dirty="0">
                <a:latin typeface="Calibri"/>
                <a:cs typeface="Calibri"/>
              </a:rPr>
              <a:t>bilmiyorum diye inledi. 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10" dirty="0">
                <a:latin typeface="Calibri"/>
                <a:cs typeface="Calibri"/>
              </a:rPr>
              <a:t>zaman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kayıkçı:</a:t>
            </a:r>
            <a:endParaRPr sz="1400">
              <a:latin typeface="Calibri"/>
              <a:cs typeface="Calibri"/>
            </a:endParaRPr>
          </a:p>
          <a:p>
            <a:pPr marL="12700" marR="288290">
              <a:lnSpc>
                <a:spcPct val="100000"/>
              </a:lnSpc>
            </a:pPr>
            <a:r>
              <a:rPr sz="1400" spc="-20" dirty="0">
                <a:latin typeface="Calibri"/>
                <a:cs typeface="Calibri"/>
              </a:rPr>
              <a:t>-Vah </a:t>
            </a:r>
            <a:r>
              <a:rPr sz="1400" spc="-10" dirty="0">
                <a:latin typeface="Calibri"/>
                <a:cs typeface="Calibri"/>
              </a:rPr>
              <a:t>vah </a:t>
            </a:r>
            <a:r>
              <a:rPr sz="1400" spc="-5" dirty="0">
                <a:latin typeface="Calibri"/>
                <a:cs typeface="Calibri"/>
              </a:rPr>
              <a:t>dedi, </a:t>
            </a:r>
            <a:r>
              <a:rPr sz="1400" dirty="0">
                <a:latin typeface="Calibri"/>
                <a:cs typeface="Calibri"/>
              </a:rPr>
              <a:t>şimdi </a:t>
            </a:r>
            <a:r>
              <a:rPr sz="1400" spc="-5" dirty="0">
                <a:latin typeface="Calibri"/>
                <a:cs typeface="Calibri"/>
              </a:rPr>
              <a:t>ömrünün hepsi </a:t>
            </a:r>
            <a:r>
              <a:rPr sz="1400" dirty="0">
                <a:latin typeface="Calibri"/>
                <a:cs typeface="Calibri"/>
              </a:rPr>
              <a:t>boşa </a:t>
            </a:r>
            <a:r>
              <a:rPr sz="1400" spc="-5" dirty="0">
                <a:latin typeface="Calibri"/>
                <a:cs typeface="Calibri"/>
              </a:rPr>
              <a:t>gidecek! </a:t>
            </a:r>
            <a:r>
              <a:rPr sz="1400" spc="-15" dirty="0">
                <a:latin typeface="Calibri"/>
                <a:cs typeface="Calibri"/>
              </a:rPr>
              <a:t>Keşke </a:t>
            </a:r>
            <a:r>
              <a:rPr sz="1400" spc="-5" dirty="0">
                <a:latin typeface="Calibri"/>
                <a:cs typeface="Calibri"/>
              </a:rPr>
              <a:t>gramer bileceğinize benim gibi  yüzme bilseydiniz de canınızı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kurtarsaydınız...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2741" y="5457060"/>
            <a:ext cx="5805258" cy="4448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55258" y="9345777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0248" y="345947"/>
            <a:ext cx="5710428" cy="4896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" y="326136"/>
            <a:ext cx="5678424" cy="4954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263" y="373252"/>
            <a:ext cx="5616575" cy="48013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263" y="373252"/>
            <a:ext cx="5616575" cy="4801870"/>
          </a:xfrm>
          <a:custGeom>
            <a:avLst/>
            <a:gdLst/>
            <a:ahLst/>
            <a:cxnLst/>
            <a:rect l="l" t="t" r="r" b="b"/>
            <a:pathLst>
              <a:path w="5616575" h="4801870">
                <a:moveTo>
                  <a:pt x="0" y="4801362"/>
                </a:moveTo>
                <a:lnTo>
                  <a:pt x="5616575" y="4801362"/>
                </a:lnTo>
                <a:lnTo>
                  <a:pt x="5616575" y="0"/>
                </a:lnTo>
                <a:lnTo>
                  <a:pt x="0" y="0"/>
                </a:lnTo>
                <a:lnTo>
                  <a:pt x="0" y="4801362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2800" y="9407652"/>
            <a:ext cx="237299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Çalışma </a:t>
            </a:r>
            <a:r>
              <a:rPr sz="1800" spc="-10" dirty="0">
                <a:latin typeface="Calibri"/>
                <a:cs typeface="Calibri"/>
              </a:rPr>
              <a:t>Kağıdı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EK:1’dedir.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34035"/>
            <a:ext cx="5798185" cy="5058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ÖRNEK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ETKİNLİKLER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800" b="1" spc="-5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  <a:p>
            <a:pPr marL="571500">
              <a:lnSpc>
                <a:spcPct val="100000"/>
              </a:lnSpc>
              <a:spcBef>
                <a:spcPts val="225"/>
              </a:spcBef>
            </a:pPr>
            <a:r>
              <a:rPr sz="1800" b="1" spc="-25" dirty="0">
                <a:latin typeface="Calibri"/>
                <a:cs typeface="Calibri"/>
              </a:rPr>
              <a:t>RÖPORTAJ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806450" marR="215265" indent="-28638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857885" algn="l"/>
                <a:tab pos="858519" algn="l"/>
              </a:tabLst>
            </a:pPr>
            <a:r>
              <a:rPr sz="1800" spc="-30" dirty="0">
                <a:latin typeface="Calibri"/>
                <a:cs typeface="Calibri"/>
              </a:rPr>
              <a:t>‘’Tevâzu </a:t>
            </a:r>
            <a:r>
              <a:rPr sz="1800" spc="-5" dirty="0">
                <a:latin typeface="Calibri"/>
                <a:cs typeface="Calibri"/>
              </a:rPr>
              <a:t>ve Alçakgönüllülükte </a:t>
            </a:r>
            <a:r>
              <a:rPr sz="1800" spc="-10" dirty="0">
                <a:latin typeface="Calibri"/>
                <a:cs typeface="Calibri"/>
              </a:rPr>
              <a:t>toprak </a:t>
            </a:r>
            <a:r>
              <a:rPr sz="1800" dirty="0">
                <a:latin typeface="Calibri"/>
                <a:cs typeface="Calibri"/>
              </a:rPr>
              <a:t>gibi </a:t>
            </a:r>
            <a:r>
              <a:rPr sz="1800" spc="-5" dirty="0">
                <a:latin typeface="Calibri"/>
                <a:cs typeface="Calibri"/>
              </a:rPr>
              <a:t>ol…’’ </a:t>
            </a:r>
            <a:r>
              <a:rPr sz="1800" spc="-10" dirty="0">
                <a:latin typeface="Calibri"/>
                <a:cs typeface="Calibri"/>
              </a:rPr>
              <a:t>sözü  </a:t>
            </a:r>
            <a:r>
              <a:rPr sz="1800" spc="-20" dirty="0">
                <a:latin typeface="Calibri"/>
                <a:cs typeface="Calibri"/>
              </a:rPr>
              <a:t>tahtaya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yazılır.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806450" marR="342900" indent="-286385">
              <a:lnSpc>
                <a:spcPct val="100000"/>
              </a:lnSpc>
              <a:buFont typeface="Wingdings"/>
              <a:buChar char=""/>
              <a:tabLst>
                <a:tab pos="807085" algn="l"/>
              </a:tabLst>
            </a:pPr>
            <a:r>
              <a:rPr sz="1800" spc="-5" dirty="0">
                <a:latin typeface="Calibri"/>
                <a:cs typeface="Calibri"/>
              </a:rPr>
              <a:t>Öğrencilerin bu </a:t>
            </a:r>
            <a:r>
              <a:rPr sz="1800" spc="-10" dirty="0">
                <a:latin typeface="Calibri"/>
                <a:cs typeface="Calibri"/>
              </a:rPr>
              <a:t>sözle </a:t>
            </a:r>
            <a:r>
              <a:rPr sz="1800" spc="-5" dirty="0">
                <a:latin typeface="Calibri"/>
                <a:cs typeface="Calibri"/>
              </a:rPr>
              <a:t>ilgili fikirlerini ve yorumlarını  </a:t>
            </a:r>
            <a:r>
              <a:rPr sz="1800" spc="-10" dirty="0">
                <a:latin typeface="Calibri"/>
                <a:cs typeface="Calibri"/>
              </a:rPr>
              <a:t>aldıktan sonra </a:t>
            </a:r>
            <a:r>
              <a:rPr sz="1800" spc="-5" dirty="0">
                <a:latin typeface="Calibri"/>
                <a:cs typeface="Calibri"/>
              </a:rPr>
              <a:t>çalışma </a:t>
            </a:r>
            <a:r>
              <a:rPr sz="1800" spc="-10" dirty="0">
                <a:latin typeface="Calibri"/>
                <a:cs typeface="Calibri"/>
              </a:rPr>
              <a:t>kağıdı öğrencilere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dağıtılır.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858519" indent="-338455">
              <a:lnSpc>
                <a:spcPct val="100000"/>
              </a:lnSpc>
              <a:buFont typeface="Wingdings"/>
              <a:buChar char=""/>
              <a:tabLst>
                <a:tab pos="857885" algn="l"/>
                <a:tab pos="858519" algn="l"/>
              </a:tabLst>
            </a:pPr>
            <a:r>
              <a:rPr sz="1800" spc="-5" dirty="0">
                <a:latin typeface="Calibri"/>
                <a:cs typeface="Calibri"/>
              </a:rPr>
              <a:t>Çalışma Kağıdında </a:t>
            </a:r>
            <a:r>
              <a:rPr sz="1800" dirty="0">
                <a:latin typeface="Calibri"/>
                <a:cs typeface="Calibri"/>
              </a:rPr>
              <a:t>ki </a:t>
            </a:r>
            <a:r>
              <a:rPr sz="1800" spc="-5" dirty="0">
                <a:latin typeface="Calibri"/>
                <a:cs typeface="Calibri"/>
              </a:rPr>
              <a:t>soruları başkası sizinle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röportaj</a:t>
            </a:r>
            <a:endParaRPr sz="1800">
              <a:latin typeface="Calibri"/>
              <a:cs typeface="Calibri"/>
            </a:endParaRPr>
          </a:p>
          <a:p>
            <a:pPr marL="80645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yapıyormuşçasına cevaplamalarını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isteyin.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806450" marR="19685" indent="-286385">
              <a:lnSpc>
                <a:spcPct val="100000"/>
              </a:lnSpc>
              <a:buFont typeface="Wingdings"/>
              <a:buChar char=""/>
              <a:tabLst>
                <a:tab pos="857885" algn="l"/>
                <a:tab pos="858519" algn="l"/>
              </a:tabLst>
            </a:pPr>
            <a:r>
              <a:rPr sz="1800" spc="-5" dirty="0">
                <a:latin typeface="Calibri"/>
                <a:cs typeface="Calibri"/>
              </a:rPr>
              <a:t>Sorular </a:t>
            </a:r>
            <a:r>
              <a:rPr sz="1800" spc="-10" dirty="0">
                <a:latin typeface="Calibri"/>
                <a:cs typeface="Calibri"/>
              </a:rPr>
              <a:t>cevaplandıktan sonra öğrencilerden </a:t>
            </a:r>
            <a:r>
              <a:rPr sz="1800" spc="-5" dirty="0">
                <a:latin typeface="Calibri"/>
                <a:cs typeface="Calibri"/>
              </a:rPr>
              <a:t>cevapları  paylaşmaları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istenir.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"/>
            </a:pPr>
            <a:endParaRPr sz="1850">
              <a:latin typeface="Times New Roman"/>
              <a:cs typeface="Times New Roman"/>
            </a:endParaRPr>
          </a:p>
          <a:p>
            <a:pPr marL="806450" marR="5080" indent="-286385">
              <a:lnSpc>
                <a:spcPct val="100000"/>
              </a:lnSpc>
              <a:buFont typeface="Wingdings"/>
              <a:buChar char=""/>
              <a:tabLst>
                <a:tab pos="857885" algn="l"/>
                <a:tab pos="858519" algn="l"/>
              </a:tabLst>
            </a:pPr>
            <a:r>
              <a:rPr sz="1800" spc="-5" dirty="0">
                <a:latin typeface="Calibri"/>
                <a:cs typeface="Calibri"/>
              </a:rPr>
              <a:t>Cevaplar değerlendirildikten </a:t>
            </a:r>
            <a:r>
              <a:rPr sz="1800" spc="-10" dirty="0">
                <a:latin typeface="Calibri"/>
                <a:cs typeface="Calibri"/>
              </a:rPr>
              <a:t>sonra </a:t>
            </a:r>
            <a:r>
              <a:rPr sz="1800" spc="-5" dirty="0">
                <a:latin typeface="Calibri"/>
                <a:cs typeface="Calibri"/>
              </a:rPr>
              <a:t>öğretmen </a:t>
            </a:r>
            <a:r>
              <a:rPr sz="1800" spc="-15" dirty="0">
                <a:latin typeface="Calibri"/>
                <a:cs typeface="Calibri"/>
              </a:rPr>
              <a:t>konuyla  </a:t>
            </a:r>
            <a:r>
              <a:rPr sz="1800" spc="-5" dirty="0">
                <a:latin typeface="Calibri"/>
                <a:cs typeface="Calibri"/>
              </a:rPr>
              <a:t>ilgili kısa </a:t>
            </a:r>
            <a:r>
              <a:rPr sz="1800" dirty="0">
                <a:latin typeface="Calibri"/>
                <a:cs typeface="Calibri"/>
              </a:rPr>
              <a:t>bir </a:t>
            </a:r>
            <a:r>
              <a:rPr sz="1800" spc="-10" dirty="0">
                <a:latin typeface="Calibri"/>
                <a:cs typeface="Calibri"/>
              </a:rPr>
              <a:t>konuşma yaparak </a:t>
            </a:r>
            <a:r>
              <a:rPr sz="1800" spc="-5" dirty="0">
                <a:latin typeface="Calibri"/>
                <a:cs typeface="Calibri"/>
              </a:rPr>
              <a:t>etkinliği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sonlandırır.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051292"/>
            <a:ext cx="6858000" cy="185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R="426720" algn="r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9343" y="30480"/>
            <a:ext cx="44005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EK</a:t>
            </a:r>
            <a:r>
              <a:rPr sz="1800" b="1" spc="-10" dirty="0">
                <a:latin typeface="Calibri"/>
                <a:cs typeface="Calibri"/>
              </a:rPr>
              <a:t>:</a:t>
            </a: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-6350" y="626109"/>
          <a:ext cx="6858000" cy="9273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0"/>
              </a:tblGrid>
              <a:tr h="1854708">
                <a:tc>
                  <a:txBody>
                    <a:bodyPr/>
                    <a:lstStyle/>
                    <a:p>
                      <a:pPr marL="85090" marR="210185" indent="393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1.Size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nezaketli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davranıldığında kendinizi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nasıl hissediyor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bu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davranışlara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nasıl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karşılık  veriyorsunuz?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  <a:tr h="185470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2.Size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göre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ılımlılık ne demektir? Neden? Her zaman ılımlı olduğunuzu</a:t>
                      </a:r>
                      <a:r>
                        <a:rPr sz="1400" b="1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düşünüyor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musunuz?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</a:tr>
              <a:tr h="1854708">
                <a:tc>
                  <a:txBody>
                    <a:bodyPr/>
                    <a:lstStyle/>
                    <a:p>
                      <a:pPr marL="85090" marR="4013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3.Kendi yaşamınızdan yüksek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bir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yaşama ilgi duyuyor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musunuz?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yoksa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elinizdekiler</a:t>
                      </a:r>
                      <a:r>
                        <a:rPr sz="14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sizi  mutlu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ediyor</a:t>
                      </a:r>
                      <a:r>
                        <a:rPr sz="14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mu?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185470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4.Günlük yaşamınızda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kibar,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ölçülü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uyumlu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musunuz?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85470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5.Alçakgönüllülüğün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yaşamınızdaki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önemi</a:t>
                      </a:r>
                      <a:r>
                        <a:rPr sz="14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nedir?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B8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7128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5714" y="7363459"/>
            <a:ext cx="5160645" cy="2185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53539">
              <a:lnSpc>
                <a:spcPct val="100000"/>
              </a:lnSpc>
            </a:pPr>
            <a:r>
              <a:rPr sz="1600" b="1" i="1" spc="-5" dirty="0">
                <a:solidFill>
                  <a:srgbClr val="006FC0"/>
                </a:solidFill>
                <a:latin typeface="Calibri"/>
                <a:cs typeface="Calibri"/>
              </a:rPr>
              <a:t>Benim de ellerim </a:t>
            </a:r>
            <a:r>
              <a:rPr sz="1600" b="1" i="1" spc="-30" dirty="0">
                <a:solidFill>
                  <a:srgbClr val="006FC0"/>
                </a:solidFill>
                <a:latin typeface="Calibri"/>
                <a:cs typeface="Calibri"/>
              </a:rPr>
              <a:t>var, </a:t>
            </a:r>
            <a:r>
              <a:rPr sz="1600" b="1" i="1" spc="-5" dirty="0">
                <a:solidFill>
                  <a:srgbClr val="006FC0"/>
                </a:solidFill>
                <a:latin typeface="Calibri"/>
                <a:cs typeface="Calibri"/>
              </a:rPr>
              <a:t>benim de </a:t>
            </a:r>
            <a:r>
              <a:rPr sz="1600" b="1" i="1" spc="-10" dirty="0">
                <a:solidFill>
                  <a:srgbClr val="006FC0"/>
                </a:solidFill>
                <a:latin typeface="Calibri"/>
                <a:cs typeface="Calibri"/>
              </a:rPr>
              <a:t>kollarım…  </a:t>
            </a:r>
            <a:r>
              <a:rPr sz="1600" b="1" i="1" spc="-5" dirty="0">
                <a:solidFill>
                  <a:srgbClr val="006FC0"/>
                </a:solidFill>
                <a:latin typeface="Calibri"/>
                <a:cs typeface="Calibri"/>
              </a:rPr>
              <a:t>Renklerimiz ayrı imiş ne </a:t>
            </a:r>
            <a:r>
              <a:rPr sz="1600" b="1" i="1" spc="-10" dirty="0">
                <a:solidFill>
                  <a:srgbClr val="006FC0"/>
                </a:solidFill>
                <a:latin typeface="Calibri"/>
                <a:cs typeface="Calibri"/>
              </a:rPr>
              <a:t>çıkar</a:t>
            </a:r>
            <a:r>
              <a:rPr sz="1600" b="1" i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i="1" spc="-5" dirty="0">
                <a:solidFill>
                  <a:srgbClr val="006FC0"/>
                </a:solidFill>
                <a:latin typeface="Calibri"/>
                <a:cs typeface="Calibri"/>
              </a:rPr>
              <a:t>Hepimiz</a:t>
            </a:r>
            <a:r>
              <a:rPr sz="1600" b="1" i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006FC0"/>
                </a:solidFill>
                <a:latin typeface="Calibri"/>
                <a:cs typeface="Calibri"/>
              </a:rPr>
              <a:t>insanız.</a:t>
            </a:r>
            <a:endParaRPr sz="1600">
              <a:latin typeface="Calibri"/>
              <a:cs typeface="Calibri"/>
            </a:endParaRPr>
          </a:p>
          <a:p>
            <a:pPr marL="1381125" marR="754380" algn="just">
              <a:lnSpc>
                <a:spcPct val="100000"/>
              </a:lnSpc>
              <a:spcBef>
                <a:spcPts val="1040"/>
              </a:spcBef>
            </a:pPr>
            <a:r>
              <a:rPr sz="1600" b="1" i="1" spc="-5" dirty="0">
                <a:solidFill>
                  <a:srgbClr val="006FC0"/>
                </a:solidFill>
                <a:latin typeface="Calibri"/>
                <a:cs typeface="Calibri"/>
              </a:rPr>
              <a:t>Benim gözlerim mavi, seninki siyah.  Saçlarımızın rengi de ayrı, ne </a:t>
            </a:r>
            <a:r>
              <a:rPr sz="1600" b="1" i="1" spc="-10" dirty="0">
                <a:solidFill>
                  <a:srgbClr val="006FC0"/>
                </a:solidFill>
                <a:latin typeface="Calibri"/>
                <a:cs typeface="Calibri"/>
              </a:rPr>
              <a:t>çıkar </a:t>
            </a:r>
            <a:r>
              <a:rPr sz="1600" b="1" i="1" spc="-5" dirty="0">
                <a:solidFill>
                  <a:srgbClr val="006FC0"/>
                </a:solidFill>
                <a:latin typeface="Calibri"/>
                <a:cs typeface="Calibri"/>
              </a:rPr>
              <a:t>?  </a:t>
            </a:r>
            <a:r>
              <a:rPr sz="1600" b="1" i="1" dirty="0">
                <a:solidFill>
                  <a:srgbClr val="006FC0"/>
                </a:solidFill>
                <a:latin typeface="Calibri"/>
                <a:cs typeface="Calibri"/>
              </a:rPr>
              <a:t>Biz</a:t>
            </a:r>
            <a:r>
              <a:rPr sz="1600" b="1" i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006FC0"/>
                </a:solidFill>
                <a:latin typeface="Calibri"/>
                <a:cs typeface="Calibri"/>
              </a:rPr>
              <a:t>insanız…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205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376927"/>
            <a:ext cx="6858000" cy="552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R="427355" algn="r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376927"/>
            <a:ext cx="6858000" cy="5529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858000" cy="4232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1581" y="1306703"/>
            <a:ext cx="3528695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‘Gel</a:t>
            </a:r>
            <a:endParaRPr sz="24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Gel, </a:t>
            </a:r>
            <a:r>
              <a:rPr sz="2400" b="1" dirty="0">
                <a:latin typeface="Calibri"/>
                <a:cs typeface="Calibri"/>
              </a:rPr>
              <a:t>ne </a:t>
            </a:r>
            <a:r>
              <a:rPr sz="2400" b="1" spc="-5" dirty="0">
                <a:latin typeface="Calibri"/>
                <a:cs typeface="Calibri"/>
              </a:rPr>
              <a:t>olursan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ol</a:t>
            </a:r>
            <a:endParaRPr sz="24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</a:pPr>
            <a:r>
              <a:rPr sz="2400" b="1" spc="-15" dirty="0">
                <a:latin typeface="Calibri"/>
                <a:cs typeface="Calibri"/>
              </a:rPr>
              <a:t>Yine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gel!’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400" b="1" i="1" dirty="0">
                <a:latin typeface="Calibri"/>
                <a:cs typeface="Calibri"/>
              </a:rPr>
              <a:t>M</a:t>
            </a:r>
            <a:r>
              <a:rPr sz="2400" b="1" i="1" spc="-25" dirty="0">
                <a:latin typeface="Calibri"/>
                <a:cs typeface="Calibri"/>
              </a:rPr>
              <a:t>e</a:t>
            </a:r>
            <a:r>
              <a:rPr sz="2400" b="1" i="1" spc="-5" dirty="0">
                <a:latin typeface="Calibri"/>
                <a:cs typeface="Calibri"/>
              </a:rPr>
              <a:t>vlana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6014" y="6136513"/>
            <a:ext cx="4476750" cy="167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2875" indent="208279">
              <a:lnSpc>
                <a:spcPct val="100000"/>
              </a:lnSpc>
            </a:pPr>
            <a:r>
              <a:rPr sz="1800" b="1" dirty="0">
                <a:solidFill>
                  <a:srgbClr val="943735"/>
                </a:solidFill>
                <a:latin typeface="Calibri"/>
                <a:cs typeface="Calibri"/>
              </a:rPr>
              <a:t>‘Bakın! </a:t>
            </a:r>
            <a:r>
              <a:rPr sz="1800" b="1" spc="-20" dirty="0">
                <a:solidFill>
                  <a:srgbClr val="943735"/>
                </a:solidFill>
                <a:latin typeface="Calibri"/>
                <a:cs typeface="Calibri"/>
              </a:rPr>
              <a:t>Toplumsa </a:t>
            </a:r>
            <a:r>
              <a:rPr sz="1800" b="1" spc="-5" dirty="0">
                <a:solidFill>
                  <a:srgbClr val="943735"/>
                </a:solidFill>
                <a:latin typeface="Calibri"/>
                <a:cs typeface="Calibri"/>
              </a:rPr>
              <a:t>bunalımların, </a:t>
            </a:r>
            <a:r>
              <a:rPr sz="1800" b="1" spc="-25" dirty="0">
                <a:solidFill>
                  <a:srgbClr val="943735"/>
                </a:solidFill>
                <a:latin typeface="Calibri"/>
                <a:cs typeface="Calibri"/>
              </a:rPr>
              <a:t>kavga </a:t>
            </a:r>
            <a:r>
              <a:rPr sz="1800" b="1" spc="-10" dirty="0">
                <a:solidFill>
                  <a:srgbClr val="943735"/>
                </a:solidFill>
                <a:latin typeface="Calibri"/>
                <a:cs typeface="Calibri"/>
              </a:rPr>
              <a:t>ve  </a:t>
            </a:r>
            <a:r>
              <a:rPr sz="1800" b="1" dirty="0">
                <a:solidFill>
                  <a:srgbClr val="943735"/>
                </a:solidFill>
                <a:latin typeface="Calibri"/>
                <a:cs typeface="Calibri"/>
              </a:rPr>
              <a:t>dövüş </a:t>
            </a:r>
            <a:r>
              <a:rPr sz="1800" b="1" spc="-5" dirty="0">
                <a:solidFill>
                  <a:srgbClr val="943735"/>
                </a:solidFill>
                <a:latin typeface="Calibri"/>
                <a:cs typeface="Calibri"/>
              </a:rPr>
              <a:t>ortamının </a:t>
            </a:r>
            <a:r>
              <a:rPr sz="1800" b="1" spc="-10" dirty="0">
                <a:solidFill>
                  <a:srgbClr val="943735"/>
                </a:solidFill>
                <a:latin typeface="Calibri"/>
                <a:cs typeface="Calibri"/>
              </a:rPr>
              <a:t>tek ve </a:t>
            </a:r>
            <a:r>
              <a:rPr sz="1800" b="1" dirty="0">
                <a:solidFill>
                  <a:srgbClr val="943735"/>
                </a:solidFill>
                <a:latin typeface="Calibri"/>
                <a:cs typeface="Calibri"/>
              </a:rPr>
              <a:t>en güçlü doğuş</a:t>
            </a:r>
            <a:r>
              <a:rPr sz="1800" b="1" spc="-18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43735"/>
                </a:solidFill>
                <a:latin typeface="Calibri"/>
                <a:cs typeface="Calibri"/>
              </a:rPr>
              <a:t>sebebi  </a:t>
            </a:r>
            <a:r>
              <a:rPr sz="1800" b="1" spc="-10" dirty="0">
                <a:solidFill>
                  <a:srgbClr val="943735"/>
                </a:solidFill>
                <a:latin typeface="Calibri"/>
                <a:cs typeface="Calibri"/>
              </a:rPr>
              <a:t>sevgi </a:t>
            </a:r>
            <a:r>
              <a:rPr sz="1800" b="1" spc="-15" dirty="0">
                <a:solidFill>
                  <a:srgbClr val="943735"/>
                </a:solidFill>
                <a:latin typeface="Calibri"/>
                <a:cs typeface="Calibri"/>
              </a:rPr>
              <a:t>eksikliğidir. </a:t>
            </a:r>
            <a:r>
              <a:rPr sz="1800" b="1" dirty="0">
                <a:solidFill>
                  <a:srgbClr val="943735"/>
                </a:solidFill>
                <a:latin typeface="Calibri"/>
                <a:cs typeface="Calibri"/>
              </a:rPr>
              <a:t>Bunun en doğru </a:t>
            </a:r>
            <a:r>
              <a:rPr sz="1800" b="1" spc="-10" dirty="0">
                <a:solidFill>
                  <a:srgbClr val="943735"/>
                </a:solidFill>
                <a:latin typeface="Calibri"/>
                <a:cs typeface="Calibri"/>
              </a:rPr>
              <a:t>tedavi yolu  </a:t>
            </a:r>
            <a:r>
              <a:rPr sz="1800" b="1" dirty="0">
                <a:solidFill>
                  <a:srgbClr val="943735"/>
                </a:solidFill>
                <a:latin typeface="Calibri"/>
                <a:cs typeface="Calibri"/>
              </a:rPr>
              <a:t>ise </a:t>
            </a:r>
            <a:r>
              <a:rPr sz="1800" b="1" spc="-5" dirty="0">
                <a:solidFill>
                  <a:srgbClr val="943735"/>
                </a:solidFill>
                <a:latin typeface="Calibri"/>
                <a:cs typeface="Calibri"/>
              </a:rPr>
              <a:t>sevgiyi </a:t>
            </a:r>
            <a:r>
              <a:rPr sz="1800" b="1" spc="-10" dirty="0">
                <a:solidFill>
                  <a:srgbClr val="943735"/>
                </a:solidFill>
                <a:latin typeface="Calibri"/>
                <a:cs typeface="Calibri"/>
              </a:rPr>
              <a:t>aramak, </a:t>
            </a:r>
            <a:r>
              <a:rPr sz="1800" b="1" spc="-5" dirty="0">
                <a:solidFill>
                  <a:srgbClr val="943735"/>
                </a:solidFill>
                <a:latin typeface="Calibri"/>
                <a:cs typeface="Calibri"/>
              </a:rPr>
              <a:t>yaşamak,</a:t>
            </a:r>
            <a:r>
              <a:rPr sz="1800" b="1" spc="-4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943735"/>
                </a:solidFill>
                <a:latin typeface="Calibri"/>
                <a:cs typeface="Calibri"/>
              </a:rPr>
              <a:t>uygulamaktır.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943735"/>
                </a:solidFill>
                <a:latin typeface="Calibri"/>
                <a:cs typeface="Calibri"/>
              </a:rPr>
              <a:t>Hoşgörülü olursanız </a:t>
            </a:r>
            <a:r>
              <a:rPr sz="1800" b="1" spc="-10" dirty="0">
                <a:solidFill>
                  <a:srgbClr val="943735"/>
                </a:solidFill>
                <a:latin typeface="Calibri"/>
                <a:cs typeface="Calibri"/>
              </a:rPr>
              <a:t>seversiniz,</a:t>
            </a:r>
            <a:r>
              <a:rPr sz="1800" b="1" spc="-9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943735"/>
                </a:solidFill>
                <a:latin typeface="Calibri"/>
                <a:cs typeface="Calibri"/>
              </a:rPr>
              <a:t>sevilirsiniz.’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b="1" i="1" dirty="0">
                <a:solidFill>
                  <a:srgbClr val="622422"/>
                </a:solidFill>
                <a:latin typeface="Calibri"/>
                <a:cs typeface="Calibri"/>
              </a:rPr>
              <a:t>M</a:t>
            </a:r>
            <a:r>
              <a:rPr sz="1800" b="1" i="1" spc="-10" dirty="0">
                <a:solidFill>
                  <a:srgbClr val="622422"/>
                </a:solidFill>
                <a:latin typeface="Calibri"/>
                <a:cs typeface="Calibri"/>
              </a:rPr>
              <a:t>e</a:t>
            </a:r>
            <a:r>
              <a:rPr sz="1800" b="1" i="1" spc="-5" dirty="0">
                <a:solidFill>
                  <a:srgbClr val="622422"/>
                </a:solidFill>
                <a:latin typeface="Calibri"/>
                <a:cs typeface="Calibri"/>
              </a:rPr>
              <a:t>vlana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0790" y="9327997"/>
            <a:ext cx="11620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368801"/>
            <a:ext cx="6858000" cy="6537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0642" y="416433"/>
            <a:ext cx="6597357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6746" y="1496631"/>
            <a:ext cx="4104640" cy="400685"/>
          </a:xfrm>
          <a:custGeom>
            <a:avLst/>
            <a:gdLst/>
            <a:ahLst/>
            <a:cxnLst/>
            <a:rect l="l" t="t" r="r" b="b"/>
            <a:pathLst>
              <a:path w="4104640" h="400685">
                <a:moveTo>
                  <a:pt x="0" y="400113"/>
                </a:moveTo>
                <a:lnTo>
                  <a:pt x="4104513" y="400113"/>
                </a:lnTo>
                <a:lnTo>
                  <a:pt x="4104513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6746" y="1496631"/>
            <a:ext cx="4104640" cy="400685"/>
          </a:xfrm>
          <a:prstGeom prst="rect">
            <a:avLst/>
          </a:prstGeom>
          <a:ln w="25400">
            <a:solidFill>
              <a:srgbClr val="9BBA58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30"/>
              </a:spcBef>
            </a:pPr>
            <a:r>
              <a:rPr sz="2000" b="1" spc="-5" dirty="0">
                <a:solidFill>
                  <a:srgbClr val="4F6128"/>
                </a:solidFill>
                <a:latin typeface="Calibri"/>
                <a:cs typeface="Calibri"/>
              </a:rPr>
              <a:t>Hoşgörülü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Olmak İçin Ne</a:t>
            </a:r>
            <a:r>
              <a:rPr sz="2000" b="1" spc="-6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4F6128"/>
                </a:solidFill>
                <a:latin typeface="Calibri"/>
                <a:cs typeface="Calibri"/>
              </a:rPr>
              <a:t>Yapmalıyız?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2394966"/>
            <a:ext cx="6632575" cy="407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548ED4"/>
                </a:solidFill>
                <a:latin typeface="Calibri"/>
                <a:cs typeface="Calibri"/>
              </a:rPr>
              <a:t>İnsanlara </a:t>
            </a:r>
            <a:r>
              <a:rPr sz="1400" b="1" i="1" spc="-10" dirty="0">
                <a:solidFill>
                  <a:srgbClr val="548ED4"/>
                </a:solidFill>
                <a:latin typeface="Calibri"/>
                <a:cs typeface="Calibri"/>
              </a:rPr>
              <a:t>karşı </a:t>
            </a:r>
            <a:r>
              <a:rPr sz="1400" b="1" i="1" dirty="0">
                <a:solidFill>
                  <a:srgbClr val="548ED4"/>
                </a:solidFill>
                <a:latin typeface="Calibri"/>
                <a:cs typeface="Calibri"/>
              </a:rPr>
              <a:t>anlayışlı</a:t>
            </a:r>
            <a:r>
              <a:rPr sz="1400" b="1" i="1" spc="-6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548ED4"/>
                </a:solidFill>
                <a:latin typeface="Calibri"/>
                <a:cs typeface="Calibri"/>
              </a:rPr>
              <a:t>olmalıyız.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400" b="1" i="1" dirty="0">
                <a:solidFill>
                  <a:srgbClr val="943735"/>
                </a:solidFill>
                <a:latin typeface="Calibri"/>
                <a:cs typeface="Calibri"/>
              </a:rPr>
              <a:t>İnsanların kusurlarını görmemeli ve onların ayıplarını açığa</a:t>
            </a:r>
            <a:r>
              <a:rPr sz="1400" b="1" i="1" spc="-16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943735"/>
                </a:solidFill>
                <a:latin typeface="Calibri"/>
                <a:cs typeface="Calibri"/>
              </a:rPr>
              <a:t>çıkarmaktan</a:t>
            </a:r>
            <a:endParaRPr sz="1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1400" b="1" i="1" spc="-5" dirty="0">
                <a:solidFill>
                  <a:srgbClr val="943735"/>
                </a:solidFill>
                <a:latin typeface="Calibri"/>
                <a:cs typeface="Calibri"/>
              </a:rPr>
              <a:t>kaçınmalıyız.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i="1" spc="-15" dirty="0">
                <a:solidFill>
                  <a:srgbClr val="5F497A"/>
                </a:solidFill>
                <a:latin typeface="Calibri"/>
                <a:cs typeface="Calibri"/>
              </a:rPr>
              <a:t>Topluma </a:t>
            </a:r>
            <a:r>
              <a:rPr sz="1400" b="1" i="1" dirty="0">
                <a:solidFill>
                  <a:srgbClr val="5F497A"/>
                </a:solidFill>
                <a:latin typeface="Calibri"/>
                <a:cs typeface="Calibri"/>
              </a:rPr>
              <a:t>ve insanlara uyumlu davranışlarda</a:t>
            </a:r>
            <a:r>
              <a:rPr sz="1400" b="1" i="1" spc="-114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5F497A"/>
                </a:solidFill>
                <a:latin typeface="Calibri"/>
                <a:cs typeface="Calibri"/>
              </a:rPr>
              <a:t>bulunmalıyız.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400" b="1" i="1" dirty="0">
                <a:solidFill>
                  <a:srgbClr val="30859C"/>
                </a:solidFill>
                <a:latin typeface="Calibri"/>
                <a:cs typeface="Calibri"/>
              </a:rPr>
              <a:t>İnsanların farklılıklarına saygı duymalı ve tahammül</a:t>
            </a:r>
            <a:r>
              <a:rPr sz="1400" b="1" i="1" spc="-1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30859C"/>
                </a:solidFill>
                <a:latin typeface="Calibri"/>
                <a:cs typeface="Calibri"/>
              </a:rPr>
              <a:t>etmeliyiz.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E36C09"/>
                </a:solidFill>
                <a:latin typeface="Calibri"/>
                <a:cs typeface="Calibri"/>
              </a:rPr>
              <a:t>İnsanların farklılık ya da </a:t>
            </a:r>
            <a:r>
              <a:rPr sz="1400" b="1" i="1" spc="-5" dirty="0">
                <a:solidFill>
                  <a:srgbClr val="E36C09"/>
                </a:solidFill>
                <a:latin typeface="Calibri"/>
                <a:cs typeface="Calibri"/>
              </a:rPr>
              <a:t>kusurlarıyla </a:t>
            </a:r>
            <a:r>
              <a:rPr sz="1400" b="1" i="1" dirty="0">
                <a:solidFill>
                  <a:srgbClr val="E36C09"/>
                </a:solidFill>
                <a:latin typeface="Calibri"/>
                <a:cs typeface="Calibri"/>
              </a:rPr>
              <a:t>alay </a:t>
            </a:r>
            <a:r>
              <a:rPr sz="1400" b="1" i="1" spc="-5" dirty="0">
                <a:solidFill>
                  <a:srgbClr val="E36C09"/>
                </a:solidFill>
                <a:latin typeface="Calibri"/>
                <a:cs typeface="Calibri"/>
              </a:rPr>
              <a:t>etmemeli, </a:t>
            </a:r>
            <a:r>
              <a:rPr sz="1400" b="1" i="1" dirty="0">
                <a:solidFill>
                  <a:srgbClr val="E36C09"/>
                </a:solidFill>
                <a:latin typeface="Calibri"/>
                <a:cs typeface="Calibri"/>
              </a:rPr>
              <a:t>onları olduğu gibi </a:t>
            </a:r>
            <a:r>
              <a:rPr sz="1400" b="1" i="1" spc="-10" dirty="0">
                <a:solidFill>
                  <a:srgbClr val="E36C09"/>
                </a:solidFill>
                <a:latin typeface="Calibri"/>
                <a:cs typeface="Calibri"/>
              </a:rPr>
              <a:t>kabul</a:t>
            </a:r>
            <a:r>
              <a:rPr sz="1400" b="1" i="1" spc="-5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E36C09"/>
                </a:solidFill>
                <a:latin typeface="Calibri"/>
                <a:cs typeface="Calibri"/>
              </a:rPr>
              <a:t>etmeliyiz.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289560">
              <a:lnSpc>
                <a:spcPct val="100000"/>
              </a:lnSpc>
            </a:pPr>
            <a:r>
              <a:rPr sz="1400" b="1" i="1" spc="-5" dirty="0">
                <a:solidFill>
                  <a:srgbClr val="6F2F9F"/>
                </a:solidFill>
                <a:latin typeface="Calibri"/>
                <a:cs typeface="Calibri"/>
              </a:rPr>
              <a:t>Çevremizdeki </a:t>
            </a:r>
            <a:r>
              <a:rPr sz="1400" b="1" i="1" dirty="0">
                <a:solidFill>
                  <a:srgbClr val="6F2F9F"/>
                </a:solidFill>
                <a:latin typeface="Calibri"/>
                <a:cs typeface="Calibri"/>
              </a:rPr>
              <a:t>insanların hatalarına </a:t>
            </a:r>
            <a:r>
              <a:rPr sz="1400" b="1" i="1" spc="-10" dirty="0">
                <a:solidFill>
                  <a:srgbClr val="6F2F9F"/>
                </a:solidFill>
                <a:latin typeface="Calibri"/>
                <a:cs typeface="Calibri"/>
              </a:rPr>
              <a:t>karşı </a:t>
            </a:r>
            <a:r>
              <a:rPr sz="1400" b="1" i="1" spc="-5" dirty="0">
                <a:solidFill>
                  <a:srgbClr val="6F2F9F"/>
                </a:solidFill>
                <a:latin typeface="Calibri"/>
                <a:cs typeface="Calibri"/>
              </a:rPr>
              <a:t>affedici</a:t>
            </a:r>
            <a:r>
              <a:rPr sz="1400" b="1" i="1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6F2F9F"/>
                </a:solidFill>
                <a:latin typeface="Calibri"/>
                <a:cs typeface="Calibri"/>
              </a:rPr>
              <a:t>olmalıyız.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i="1" dirty="0">
                <a:solidFill>
                  <a:srgbClr val="006FC0"/>
                </a:solidFill>
                <a:latin typeface="Calibri"/>
                <a:cs typeface="Calibri"/>
              </a:rPr>
              <a:t>İnsanların duygu ve düşüncelerini anlamaya</a:t>
            </a:r>
            <a:r>
              <a:rPr sz="1400" b="1" i="1" spc="-1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006FC0"/>
                </a:solidFill>
                <a:latin typeface="Calibri"/>
                <a:cs typeface="Calibri"/>
              </a:rPr>
              <a:t>çalışmalıyız.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289560">
              <a:lnSpc>
                <a:spcPct val="100000"/>
              </a:lnSpc>
            </a:pP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İnsanlara </a:t>
            </a:r>
            <a:r>
              <a:rPr sz="1400" b="1" i="1" spc="-5" dirty="0">
                <a:solidFill>
                  <a:srgbClr val="FF0000"/>
                </a:solidFill>
                <a:latin typeface="Calibri"/>
                <a:cs typeface="Calibri"/>
              </a:rPr>
              <a:t>değer vermeli </a:t>
            </a: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sz="1400" b="1" i="1" spc="-5" dirty="0">
                <a:solidFill>
                  <a:srgbClr val="FF0000"/>
                </a:solidFill>
                <a:latin typeface="Calibri"/>
                <a:cs typeface="Calibri"/>
              </a:rPr>
              <a:t>değer </a:t>
            </a: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verdiğimizi</a:t>
            </a:r>
            <a:r>
              <a:rPr sz="1400" b="1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FF0000"/>
                </a:solidFill>
                <a:latin typeface="Calibri"/>
                <a:cs typeface="Calibri"/>
              </a:rPr>
              <a:t>hissettirmeliyiz.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b="1" i="1" dirty="0">
                <a:solidFill>
                  <a:srgbClr val="001F5F"/>
                </a:solidFill>
                <a:latin typeface="Calibri"/>
                <a:cs typeface="Calibri"/>
              </a:rPr>
              <a:t>Düşünce ve inançları </a:t>
            </a:r>
            <a:r>
              <a:rPr sz="1400" b="1" i="1" spc="-5" dirty="0">
                <a:solidFill>
                  <a:srgbClr val="001F5F"/>
                </a:solidFill>
                <a:latin typeface="Calibri"/>
                <a:cs typeface="Calibri"/>
              </a:rPr>
              <a:t>özgürlüğünü </a:t>
            </a:r>
            <a:r>
              <a:rPr sz="1400" b="1" i="1" dirty="0">
                <a:solidFill>
                  <a:srgbClr val="001F5F"/>
                </a:solidFill>
                <a:latin typeface="Calibri"/>
                <a:cs typeface="Calibri"/>
              </a:rPr>
              <a:t>benimsemeli, </a:t>
            </a:r>
            <a:r>
              <a:rPr sz="1400" b="1" i="1" spc="-5" dirty="0">
                <a:solidFill>
                  <a:srgbClr val="001F5F"/>
                </a:solidFill>
                <a:latin typeface="Calibri"/>
                <a:cs typeface="Calibri"/>
              </a:rPr>
              <a:t>bizden farklı </a:t>
            </a:r>
            <a:r>
              <a:rPr sz="1400" b="1" i="1" dirty="0">
                <a:solidFill>
                  <a:srgbClr val="001F5F"/>
                </a:solidFill>
                <a:latin typeface="Calibri"/>
                <a:cs typeface="Calibri"/>
              </a:rPr>
              <a:t>düşünen ve inanan</a:t>
            </a:r>
            <a:r>
              <a:rPr sz="1400" b="1" i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Calibri"/>
                <a:cs typeface="Calibri"/>
              </a:rPr>
              <a:t>insanlara  hoşgörülü</a:t>
            </a:r>
            <a:r>
              <a:rPr sz="1400" b="1" i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Calibri"/>
                <a:cs typeface="Calibri"/>
              </a:rPr>
              <a:t>olmalıyız.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16734"/>
            <a:ext cx="6858000" cy="6480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76825" y="7905330"/>
            <a:ext cx="1781175" cy="163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R="427355" algn="r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41189" y="920496"/>
            <a:ext cx="1647824" cy="1762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5159" y="138760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4">
                <a:moveTo>
                  <a:pt x="32003" y="0"/>
                </a:moveTo>
                <a:lnTo>
                  <a:pt x="19556" y="2500"/>
                </a:lnTo>
                <a:lnTo>
                  <a:pt x="9382" y="9334"/>
                </a:lnTo>
                <a:lnTo>
                  <a:pt x="2518" y="19502"/>
                </a:lnTo>
                <a:lnTo>
                  <a:pt x="0" y="32003"/>
                </a:lnTo>
                <a:lnTo>
                  <a:pt x="2518" y="44451"/>
                </a:lnTo>
                <a:lnTo>
                  <a:pt x="9382" y="54625"/>
                </a:lnTo>
                <a:lnTo>
                  <a:pt x="19556" y="61489"/>
                </a:lnTo>
                <a:lnTo>
                  <a:pt x="32003" y="64007"/>
                </a:lnTo>
                <a:lnTo>
                  <a:pt x="44505" y="61489"/>
                </a:lnTo>
                <a:lnTo>
                  <a:pt x="54673" y="54625"/>
                </a:lnTo>
                <a:lnTo>
                  <a:pt x="61507" y="44451"/>
                </a:lnTo>
                <a:lnTo>
                  <a:pt x="64007" y="32003"/>
                </a:lnTo>
                <a:lnTo>
                  <a:pt x="61507" y="19502"/>
                </a:lnTo>
                <a:lnTo>
                  <a:pt x="54673" y="9334"/>
                </a:lnTo>
                <a:lnTo>
                  <a:pt x="44505" y="2500"/>
                </a:lnTo>
                <a:lnTo>
                  <a:pt x="32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360" y="420237"/>
            <a:ext cx="3676015" cy="1153160"/>
          </a:xfrm>
          <a:custGeom>
            <a:avLst/>
            <a:gdLst/>
            <a:ahLst/>
            <a:cxnLst/>
            <a:rect l="l" t="t" r="r" b="b"/>
            <a:pathLst>
              <a:path w="3676015" h="1153160">
                <a:moveTo>
                  <a:pt x="333860" y="379481"/>
                </a:moveTo>
                <a:lnTo>
                  <a:pt x="328665" y="350938"/>
                </a:lnTo>
                <a:lnTo>
                  <a:pt x="331145" y="322926"/>
                </a:lnTo>
                <a:lnTo>
                  <a:pt x="340932" y="295651"/>
                </a:lnTo>
                <a:lnTo>
                  <a:pt x="380949" y="244144"/>
                </a:lnTo>
                <a:lnTo>
                  <a:pt x="445768" y="198077"/>
                </a:lnTo>
                <a:lnTo>
                  <a:pt x="486556" y="177602"/>
                </a:lnTo>
                <a:lnTo>
                  <a:pt x="532439" y="159109"/>
                </a:lnTo>
                <a:lnTo>
                  <a:pt x="583049" y="142805"/>
                </a:lnTo>
                <a:lnTo>
                  <a:pt x="638016" y="128899"/>
                </a:lnTo>
                <a:lnTo>
                  <a:pt x="696971" y="117597"/>
                </a:lnTo>
                <a:lnTo>
                  <a:pt x="759547" y="109107"/>
                </a:lnTo>
                <a:lnTo>
                  <a:pt x="825375" y="103637"/>
                </a:lnTo>
                <a:lnTo>
                  <a:pt x="879985" y="101602"/>
                </a:lnTo>
                <a:lnTo>
                  <a:pt x="934496" y="101791"/>
                </a:lnTo>
                <a:lnTo>
                  <a:pt x="988548" y="104173"/>
                </a:lnTo>
                <a:lnTo>
                  <a:pt x="1041777" y="108717"/>
                </a:lnTo>
                <a:lnTo>
                  <a:pt x="1093823" y="115391"/>
                </a:lnTo>
                <a:lnTo>
                  <a:pt x="1144322" y="124164"/>
                </a:lnTo>
                <a:lnTo>
                  <a:pt x="1192913" y="135006"/>
                </a:lnTo>
                <a:lnTo>
                  <a:pt x="1222714" y="114252"/>
                </a:lnTo>
                <a:lnTo>
                  <a:pt x="1257513" y="95653"/>
                </a:lnTo>
                <a:lnTo>
                  <a:pt x="1296736" y="79283"/>
                </a:lnTo>
                <a:lnTo>
                  <a:pt x="1339809" y="65217"/>
                </a:lnTo>
                <a:lnTo>
                  <a:pt x="1386158" y="53531"/>
                </a:lnTo>
                <a:lnTo>
                  <a:pt x="1435208" y="44300"/>
                </a:lnTo>
                <a:lnTo>
                  <a:pt x="1486384" y="37599"/>
                </a:lnTo>
                <a:lnTo>
                  <a:pt x="1539113" y="33504"/>
                </a:lnTo>
                <a:lnTo>
                  <a:pt x="1592820" y="32089"/>
                </a:lnTo>
                <a:lnTo>
                  <a:pt x="1646931" y="33430"/>
                </a:lnTo>
                <a:lnTo>
                  <a:pt x="1700871" y="37602"/>
                </a:lnTo>
                <a:lnTo>
                  <a:pt x="1754067" y="44681"/>
                </a:lnTo>
                <a:lnTo>
                  <a:pt x="1805942" y="54742"/>
                </a:lnTo>
                <a:lnTo>
                  <a:pt x="1861410" y="69632"/>
                </a:lnTo>
                <a:lnTo>
                  <a:pt x="1911352" y="87762"/>
                </a:lnTo>
                <a:lnTo>
                  <a:pt x="1942553" y="65676"/>
                </a:lnTo>
                <a:lnTo>
                  <a:pt x="1980609" y="46532"/>
                </a:lnTo>
                <a:lnTo>
                  <a:pt x="2024496" y="30474"/>
                </a:lnTo>
                <a:lnTo>
                  <a:pt x="2073189" y="17647"/>
                </a:lnTo>
                <a:lnTo>
                  <a:pt x="2125665" y="8196"/>
                </a:lnTo>
                <a:lnTo>
                  <a:pt x="2180899" y="2265"/>
                </a:lnTo>
                <a:lnTo>
                  <a:pt x="2237868" y="0"/>
                </a:lnTo>
                <a:lnTo>
                  <a:pt x="2295547" y="1544"/>
                </a:lnTo>
                <a:lnTo>
                  <a:pt x="2352912" y="7043"/>
                </a:lnTo>
                <a:lnTo>
                  <a:pt x="2408938" y="16642"/>
                </a:lnTo>
                <a:lnTo>
                  <a:pt x="2479836" y="36406"/>
                </a:lnTo>
                <a:lnTo>
                  <a:pt x="2538351" y="62362"/>
                </a:lnTo>
                <a:lnTo>
                  <a:pt x="2577455" y="45207"/>
                </a:lnTo>
                <a:lnTo>
                  <a:pt x="2620580" y="30782"/>
                </a:lnTo>
                <a:lnTo>
                  <a:pt x="2667032" y="19108"/>
                </a:lnTo>
                <a:lnTo>
                  <a:pt x="2716118" y="10212"/>
                </a:lnTo>
                <a:lnTo>
                  <a:pt x="2767145" y="4116"/>
                </a:lnTo>
                <a:lnTo>
                  <a:pt x="2819418" y="846"/>
                </a:lnTo>
                <a:lnTo>
                  <a:pt x="2872244" y="425"/>
                </a:lnTo>
                <a:lnTo>
                  <a:pt x="2924930" y="2879"/>
                </a:lnTo>
                <a:lnTo>
                  <a:pt x="2976781" y="8230"/>
                </a:lnTo>
                <a:lnTo>
                  <a:pt x="3027104" y="16503"/>
                </a:lnTo>
                <a:lnTo>
                  <a:pt x="3075206" y="27724"/>
                </a:lnTo>
                <a:lnTo>
                  <a:pt x="3120392" y="41915"/>
                </a:lnTo>
                <a:lnTo>
                  <a:pt x="3170575" y="63509"/>
                </a:lnTo>
                <a:lnTo>
                  <a:pt x="3211054" y="88270"/>
                </a:lnTo>
                <a:lnTo>
                  <a:pt x="3241032" y="115602"/>
                </a:lnTo>
                <a:lnTo>
                  <a:pt x="3259711" y="144912"/>
                </a:lnTo>
                <a:lnTo>
                  <a:pt x="3323055" y="154482"/>
                </a:lnTo>
                <a:lnTo>
                  <a:pt x="3380999" y="167571"/>
                </a:lnTo>
                <a:lnTo>
                  <a:pt x="3433050" y="183811"/>
                </a:lnTo>
                <a:lnTo>
                  <a:pt x="3478715" y="202833"/>
                </a:lnTo>
                <a:lnTo>
                  <a:pt x="3517500" y="224270"/>
                </a:lnTo>
                <a:lnTo>
                  <a:pt x="3548912" y="247756"/>
                </a:lnTo>
                <a:lnTo>
                  <a:pt x="3587642" y="299400"/>
                </a:lnTo>
                <a:lnTo>
                  <a:pt x="3593973" y="326824"/>
                </a:lnTo>
                <a:lnTo>
                  <a:pt x="3590957" y="354825"/>
                </a:lnTo>
                <a:lnTo>
                  <a:pt x="3573649" y="389561"/>
                </a:lnTo>
                <a:lnTo>
                  <a:pt x="3557272" y="408564"/>
                </a:lnTo>
                <a:lnTo>
                  <a:pt x="3597729" y="434192"/>
                </a:lnTo>
                <a:lnTo>
                  <a:pt x="3629719" y="461156"/>
                </a:lnTo>
                <a:lnTo>
                  <a:pt x="3653342" y="489133"/>
                </a:lnTo>
                <a:lnTo>
                  <a:pt x="3668697" y="517798"/>
                </a:lnTo>
                <a:lnTo>
                  <a:pt x="3675885" y="546827"/>
                </a:lnTo>
                <a:lnTo>
                  <a:pt x="3675006" y="575898"/>
                </a:lnTo>
                <a:lnTo>
                  <a:pt x="3649445" y="632870"/>
                </a:lnTo>
                <a:lnTo>
                  <a:pt x="3592813" y="686123"/>
                </a:lnTo>
                <a:lnTo>
                  <a:pt x="3553095" y="710546"/>
                </a:lnTo>
                <a:lnTo>
                  <a:pt x="3505909" y="733069"/>
                </a:lnTo>
                <a:lnTo>
                  <a:pt x="3451354" y="753369"/>
                </a:lnTo>
                <a:lnTo>
                  <a:pt x="3402614" y="767728"/>
                </a:lnTo>
                <a:lnTo>
                  <a:pt x="3350868" y="779819"/>
                </a:lnTo>
                <a:lnTo>
                  <a:pt x="3296556" y="789570"/>
                </a:lnTo>
                <a:lnTo>
                  <a:pt x="3240116" y="796906"/>
                </a:lnTo>
                <a:lnTo>
                  <a:pt x="3181987" y="801756"/>
                </a:lnTo>
                <a:lnTo>
                  <a:pt x="3176969" y="830199"/>
                </a:lnTo>
                <a:lnTo>
                  <a:pt x="3141828" y="883268"/>
                </a:lnTo>
                <a:lnTo>
                  <a:pt x="3077148" y="929589"/>
                </a:lnTo>
                <a:lnTo>
                  <a:pt x="3035207" y="949599"/>
                </a:lnTo>
                <a:lnTo>
                  <a:pt x="2987651" y="967178"/>
                </a:lnTo>
                <a:lnTo>
                  <a:pt x="2935071" y="982077"/>
                </a:lnTo>
                <a:lnTo>
                  <a:pt x="2878057" y="994047"/>
                </a:lnTo>
                <a:lnTo>
                  <a:pt x="2817197" y="1002842"/>
                </a:lnTo>
                <a:lnTo>
                  <a:pt x="2753084" y="1008212"/>
                </a:lnTo>
                <a:lnTo>
                  <a:pt x="2686306" y="1009909"/>
                </a:lnTo>
                <a:lnTo>
                  <a:pt x="2632207" y="1008422"/>
                </a:lnTo>
                <a:lnTo>
                  <a:pt x="2579041" y="1004449"/>
                </a:lnTo>
                <a:lnTo>
                  <a:pt x="2527283" y="998031"/>
                </a:lnTo>
                <a:lnTo>
                  <a:pt x="2477409" y="989211"/>
                </a:lnTo>
                <a:lnTo>
                  <a:pt x="2429893" y="978032"/>
                </a:lnTo>
                <a:lnTo>
                  <a:pt x="2410036" y="1001716"/>
                </a:lnTo>
                <a:lnTo>
                  <a:pt x="2355694" y="1044782"/>
                </a:lnTo>
                <a:lnTo>
                  <a:pt x="2321929" y="1063999"/>
                </a:lnTo>
                <a:lnTo>
                  <a:pt x="2284248" y="1081562"/>
                </a:lnTo>
                <a:lnTo>
                  <a:pt x="2243011" y="1097390"/>
                </a:lnTo>
                <a:lnTo>
                  <a:pt x="2198576" y="1111400"/>
                </a:lnTo>
                <a:lnTo>
                  <a:pt x="2151303" y="1123510"/>
                </a:lnTo>
                <a:lnTo>
                  <a:pt x="2101552" y="1133638"/>
                </a:lnTo>
                <a:lnTo>
                  <a:pt x="2049683" y="1141700"/>
                </a:lnTo>
                <a:lnTo>
                  <a:pt x="1996056" y="1147616"/>
                </a:lnTo>
                <a:lnTo>
                  <a:pt x="1941029" y="1151303"/>
                </a:lnTo>
                <a:lnTo>
                  <a:pt x="1884962" y="1152679"/>
                </a:lnTo>
                <a:lnTo>
                  <a:pt x="1828216" y="1151661"/>
                </a:lnTo>
                <a:lnTo>
                  <a:pt x="1771149" y="1148167"/>
                </a:lnTo>
                <a:lnTo>
                  <a:pt x="1714121" y="1142116"/>
                </a:lnTo>
                <a:lnTo>
                  <a:pt x="1660751" y="1133930"/>
                </a:lnTo>
                <a:lnTo>
                  <a:pt x="1609824" y="1123597"/>
                </a:lnTo>
                <a:lnTo>
                  <a:pt x="1561669" y="1111221"/>
                </a:lnTo>
                <a:lnTo>
                  <a:pt x="1516616" y="1096911"/>
                </a:lnTo>
                <a:lnTo>
                  <a:pt x="1474993" y="1080772"/>
                </a:lnTo>
                <a:lnTo>
                  <a:pt x="1437129" y="1062912"/>
                </a:lnTo>
                <a:lnTo>
                  <a:pt x="1403352" y="1043437"/>
                </a:lnTo>
                <a:lnTo>
                  <a:pt x="1353579" y="1055052"/>
                </a:lnTo>
                <a:lnTo>
                  <a:pt x="1302538" y="1064651"/>
                </a:lnTo>
                <a:lnTo>
                  <a:pt x="1250498" y="1072262"/>
                </a:lnTo>
                <a:lnTo>
                  <a:pt x="1197731" y="1077914"/>
                </a:lnTo>
                <a:lnTo>
                  <a:pt x="1144506" y="1081637"/>
                </a:lnTo>
                <a:lnTo>
                  <a:pt x="1091095" y="1083459"/>
                </a:lnTo>
                <a:lnTo>
                  <a:pt x="1037767" y="1083408"/>
                </a:lnTo>
                <a:lnTo>
                  <a:pt x="984792" y="1081515"/>
                </a:lnTo>
                <a:lnTo>
                  <a:pt x="932442" y="1077807"/>
                </a:lnTo>
                <a:lnTo>
                  <a:pt x="880986" y="1072314"/>
                </a:lnTo>
                <a:lnTo>
                  <a:pt x="830695" y="1065064"/>
                </a:lnTo>
                <a:lnTo>
                  <a:pt x="781840" y="1056087"/>
                </a:lnTo>
                <a:lnTo>
                  <a:pt x="734689" y="1045411"/>
                </a:lnTo>
                <a:lnTo>
                  <a:pt x="689515" y="1033065"/>
                </a:lnTo>
                <a:lnTo>
                  <a:pt x="646587" y="1019078"/>
                </a:lnTo>
                <a:lnTo>
                  <a:pt x="606175" y="1003479"/>
                </a:lnTo>
                <a:lnTo>
                  <a:pt x="568551" y="986296"/>
                </a:lnTo>
                <a:lnTo>
                  <a:pt x="533984" y="967560"/>
                </a:lnTo>
                <a:lnTo>
                  <a:pt x="500382" y="945647"/>
                </a:lnTo>
                <a:lnTo>
                  <a:pt x="498071" y="943869"/>
                </a:lnTo>
                <a:lnTo>
                  <a:pt x="495798" y="942218"/>
                </a:lnTo>
                <a:lnTo>
                  <a:pt x="435523" y="943149"/>
                </a:lnTo>
                <a:lnTo>
                  <a:pt x="377244" y="940038"/>
                </a:lnTo>
                <a:lnTo>
                  <a:pt x="321808" y="933171"/>
                </a:lnTo>
                <a:lnTo>
                  <a:pt x="270061" y="922832"/>
                </a:lnTo>
                <a:lnTo>
                  <a:pt x="222851" y="909309"/>
                </a:lnTo>
                <a:lnTo>
                  <a:pt x="181024" y="892886"/>
                </a:lnTo>
                <a:lnTo>
                  <a:pt x="145426" y="873849"/>
                </a:lnTo>
                <a:lnTo>
                  <a:pt x="96309" y="829078"/>
                </a:lnTo>
                <a:lnTo>
                  <a:pt x="83865" y="769456"/>
                </a:lnTo>
                <a:lnTo>
                  <a:pt x="100505" y="736176"/>
                </a:lnTo>
                <a:lnTo>
                  <a:pt x="133512" y="705206"/>
                </a:lnTo>
                <a:lnTo>
                  <a:pt x="181993" y="677677"/>
                </a:lnTo>
                <a:lnTo>
                  <a:pt x="121553" y="658724"/>
                </a:lnTo>
                <a:lnTo>
                  <a:pt x="72602" y="635691"/>
                </a:lnTo>
                <a:lnTo>
                  <a:pt x="35672" y="609449"/>
                </a:lnTo>
                <a:lnTo>
                  <a:pt x="11294" y="580871"/>
                </a:lnTo>
                <a:lnTo>
                  <a:pt x="0" y="550828"/>
                </a:lnTo>
                <a:lnTo>
                  <a:pt x="2319" y="520193"/>
                </a:lnTo>
                <a:lnTo>
                  <a:pt x="49926" y="460634"/>
                </a:lnTo>
                <a:lnTo>
                  <a:pt x="83251" y="440122"/>
                </a:lnTo>
                <a:lnTo>
                  <a:pt x="123156" y="422313"/>
                </a:lnTo>
                <a:lnTo>
                  <a:pt x="168752" y="407452"/>
                </a:lnTo>
                <a:lnTo>
                  <a:pt x="219147" y="395788"/>
                </a:lnTo>
                <a:lnTo>
                  <a:pt x="273452" y="387567"/>
                </a:lnTo>
                <a:lnTo>
                  <a:pt x="330774" y="383037"/>
                </a:lnTo>
                <a:lnTo>
                  <a:pt x="333860" y="379481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5159" y="138760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4">
                <a:moveTo>
                  <a:pt x="64007" y="32003"/>
                </a:moveTo>
                <a:lnTo>
                  <a:pt x="61507" y="44451"/>
                </a:lnTo>
                <a:lnTo>
                  <a:pt x="54673" y="54625"/>
                </a:lnTo>
                <a:lnTo>
                  <a:pt x="44505" y="61489"/>
                </a:lnTo>
                <a:lnTo>
                  <a:pt x="32003" y="64007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3"/>
                </a:lnTo>
                <a:lnTo>
                  <a:pt x="2518" y="19502"/>
                </a:lnTo>
                <a:lnTo>
                  <a:pt x="9382" y="9334"/>
                </a:lnTo>
                <a:lnTo>
                  <a:pt x="19556" y="2500"/>
                </a:lnTo>
                <a:lnTo>
                  <a:pt x="32003" y="0"/>
                </a:lnTo>
                <a:lnTo>
                  <a:pt x="44505" y="2500"/>
                </a:lnTo>
                <a:lnTo>
                  <a:pt x="54673" y="9334"/>
                </a:lnTo>
                <a:lnTo>
                  <a:pt x="61507" y="19502"/>
                </a:lnTo>
                <a:lnTo>
                  <a:pt x="64007" y="32003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39817" y="1307719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69">
                <a:moveTo>
                  <a:pt x="128016" y="64007"/>
                </a:moveTo>
                <a:lnTo>
                  <a:pt x="122997" y="88903"/>
                </a:lnTo>
                <a:lnTo>
                  <a:pt x="109299" y="109251"/>
                </a:lnTo>
                <a:lnTo>
                  <a:pt x="88957" y="122979"/>
                </a:lnTo>
                <a:lnTo>
                  <a:pt x="64008" y="128015"/>
                </a:lnTo>
                <a:lnTo>
                  <a:pt x="39112" y="122979"/>
                </a:lnTo>
                <a:lnTo>
                  <a:pt x="18764" y="109251"/>
                </a:lnTo>
                <a:lnTo>
                  <a:pt x="5036" y="88903"/>
                </a:lnTo>
                <a:lnTo>
                  <a:pt x="0" y="64007"/>
                </a:lnTo>
                <a:lnTo>
                  <a:pt x="5036" y="39112"/>
                </a:lnTo>
                <a:lnTo>
                  <a:pt x="18764" y="18764"/>
                </a:lnTo>
                <a:lnTo>
                  <a:pt x="39112" y="5036"/>
                </a:lnTo>
                <a:lnTo>
                  <a:pt x="64008" y="0"/>
                </a:lnTo>
                <a:lnTo>
                  <a:pt x="88957" y="5036"/>
                </a:lnTo>
                <a:lnTo>
                  <a:pt x="109299" y="18764"/>
                </a:lnTo>
                <a:lnTo>
                  <a:pt x="122997" y="39112"/>
                </a:lnTo>
                <a:lnTo>
                  <a:pt x="128016" y="6400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1358" y="1217294"/>
            <a:ext cx="192405" cy="192405"/>
          </a:xfrm>
          <a:custGeom>
            <a:avLst/>
            <a:gdLst/>
            <a:ahLst/>
            <a:cxnLst/>
            <a:rect l="l" t="t" r="r" b="b"/>
            <a:pathLst>
              <a:path w="192404" h="192405">
                <a:moveTo>
                  <a:pt x="192024" y="96011"/>
                </a:moveTo>
                <a:lnTo>
                  <a:pt x="184469" y="133355"/>
                </a:lnTo>
                <a:lnTo>
                  <a:pt x="163877" y="163877"/>
                </a:lnTo>
                <a:lnTo>
                  <a:pt x="133355" y="184469"/>
                </a:lnTo>
                <a:lnTo>
                  <a:pt x="96012" y="192024"/>
                </a:lnTo>
                <a:lnTo>
                  <a:pt x="58614" y="184469"/>
                </a:lnTo>
                <a:lnTo>
                  <a:pt x="28098" y="163877"/>
                </a:lnTo>
                <a:lnTo>
                  <a:pt x="7536" y="133355"/>
                </a:lnTo>
                <a:lnTo>
                  <a:pt x="0" y="96011"/>
                </a:lnTo>
                <a:lnTo>
                  <a:pt x="7536" y="58614"/>
                </a:lnTo>
                <a:lnTo>
                  <a:pt x="28098" y="28098"/>
                </a:lnTo>
                <a:lnTo>
                  <a:pt x="58614" y="7536"/>
                </a:lnTo>
                <a:lnTo>
                  <a:pt x="96012" y="0"/>
                </a:lnTo>
                <a:lnTo>
                  <a:pt x="133355" y="7536"/>
                </a:lnTo>
                <a:lnTo>
                  <a:pt x="163877" y="28098"/>
                </a:lnTo>
                <a:lnTo>
                  <a:pt x="184469" y="58614"/>
                </a:lnTo>
                <a:lnTo>
                  <a:pt x="192024" y="96011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4303" y="1093342"/>
            <a:ext cx="215900" cy="21590"/>
          </a:xfrm>
          <a:custGeom>
            <a:avLst/>
            <a:gdLst/>
            <a:ahLst/>
            <a:cxnLst/>
            <a:rect l="l" t="t" r="r" b="b"/>
            <a:pathLst>
              <a:path w="215900" h="21590">
                <a:moveTo>
                  <a:pt x="215328" y="21335"/>
                </a:moveTo>
                <a:lnTo>
                  <a:pt x="159127" y="21324"/>
                </a:lnTo>
                <a:lnTo>
                  <a:pt x="103873" y="17716"/>
                </a:lnTo>
                <a:lnTo>
                  <a:pt x="50515" y="10584"/>
                </a:lnTo>
                <a:lnTo>
                  <a:pt x="0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5415" y="1347216"/>
            <a:ext cx="94615" cy="10160"/>
          </a:xfrm>
          <a:custGeom>
            <a:avLst/>
            <a:gdLst/>
            <a:ahLst/>
            <a:cxnLst/>
            <a:rect l="l" t="t" r="r" b="b"/>
            <a:pathLst>
              <a:path w="94615" h="10159">
                <a:moveTo>
                  <a:pt x="94221" y="0"/>
                </a:moveTo>
                <a:lnTo>
                  <a:pt x="71292" y="3569"/>
                </a:lnTo>
                <a:lnTo>
                  <a:pt x="47896" y="6461"/>
                </a:lnTo>
                <a:lnTo>
                  <a:pt x="24107" y="8661"/>
                </a:lnTo>
                <a:lnTo>
                  <a:pt x="0" y="10159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64689" y="1412621"/>
            <a:ext cx="57150" cy="46355"/>
          </a:xfrm>
          <a:custGeom>
            <a:avLst/>
            <a:gdLst/>
            <a:ahLst/>
            <a:cxnLst/>
            <a:rect l="l" t="t" r="r" b="b"/>
            <a:pathLst>
              <a:path w="57150" h="46355">
                <a:moveTo>
                  <a:pt x="56768" y="46354"/>
                </a:moveTo>
                <a:lnTo>
                  <a:pt x="40415" y="35290"/>
                </a:lnTo>
                <a:lnTo>
                  <a:pt x="25479" y="23844"/>
                </a:lnTo>
                <a:lnTo>
                  <a:pt x="11995" y="12064"/>
                </a:lnTo>
                <a:lnTo>
                  <a:pt x="0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635" y="1343278"/>
            <a:ext cx="22860" cy="51435"/>
          </a:xfrm>
          <a:custGeom>
            <a:avLst/>
            <a:gdLst/>
            <a:ahLst/>
            <a:cxnLst/>
            <a:rect l="l" t="t" r="r" b="b"/>
            <a:pathLst>
              <a:path w="22860" h="51434">
                <a:moveTo>
                  <a:pt x="22606" y="0"/>
                </a:moveTo>
                <a:lnTo>
                  <a:pt x="19323" y="12904"/>
                </a:lnTo>
                <a:lnTo>
                  <a:pt x="14446" y="25701"/>
                </a:lnTo>
                <a:lnTo>
                  <a:pt x="7997" y="38379"/>
                </a:lnTo>
                <a:lnTo>
                  <a:pt x="0" y="50926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21964" y="1028700"/>
            <a:ext cx="276860" cy="190500"/>
          </a:xfrm>
          <a:custGeom>
            <a:avLst/>
            <a:gdLst/>
            <a:ahLst/>
            <a:cxnLst/>
            <a:rect l="l" t="t" r="r" b="b"/>
            <a:pathLst>
              <a:path w="276860" h="190500">
                <a:moveTo>
                  <a:pt x="0" y="0"/>
                </a:moveTo>
                <a:lnTo>
                  <a:pt x="60870" y="15034"/>
                </a:lnTo>
                <a:lnTo>
                  <a:pt x="115296" y="33315"/>
                </a:lnTo>
                <a:lnTo>
                  <a:pt x="162739" y="54468"/>
                </a:lnTo>
                <a:lnTo>
                  <a:pt x="202660" y="78120"/>
                </a:lnTo>
                <a:lnTo>
                  <a:pt x="234520" y="103898"/>
                </a:lnTo>
                <a:lnTo>
                  <a:pt x="271905" y="160334"/>
                </a:lnTo>
                <a:lnTo>
                  <a:pt x="276351" y="190246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50791" y="826008"/>
            <a:ext cx="123189" cy="71755"/>
          </a:xfrm>
          <a:custGeom>
            <a:avLst/>
            <a:gdLst/>
            <a:ahLst/>
            <a:cxnLst/>
            <a:rect l="l" t="t" r="r" b="b"/>
            <a:pathLst>
              <a:path w="123189" h="71755">
                <a:moveTo>
                  <a:pt x="123062" y="0"/>
                </a:moveTo>
                <a:lnTo>
                  <a:pt x="99708" y="20046"/>
                </a:lnTo>
                <a:lnTo>
                  <a:pt x="71199" y="38735"/>
                </a:lnTo>
                <a:lnTo>
                  <a:pt x="37855" y="55899"/>
                </a:lnTo>
                <a:lnTo>
                  <a:pt x="0" y="71374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78579" y="561212"/>
            <a:ext cx="6985" cy="33655"/>
          </a:xfrm>
          <a:custGeom>
            <a:avLst/>
            <a:gdLst/>
            <a:ahLst/>
            <a:cxnLst/>
            <a:rect l="l" t="t" r="r" b="b"/>
            <a:pathLst>
              <a:path w="6985" h="33654">
                <a:moveTo>
                  <a:pt x="0" y="0"/>
                </a:moveTo>
                <a:lnTo>
                  <a:pt x="3048" y="8330"/>
                </a:lnTo>
                <a:lnTo>
                  <a:pt x="5143" y="16732"/>
                </a:lnTo>
                <a:lnTo>
                  <a:pt x="6286" y="25181"/>
                </a:lnTo>
                <a:lnTo>
                  <a:pt x="6477" y="33654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92576" y="478916"/>
            <a:ext cx="63500" cy="43180"/>
          </a:xfrm>
          <a:custGeom>
            <a:avLst/>
            <a:gdLst/>
            <a:ahLst/>
            <a:cxnLst/>
            <a:rect l="l" t="t" r="r" b="b"/>
            <a:pathLst>
              <a:path w="63500" h="43179">
                <a:moveTo>
                  <a:pt x="0" y="42925"/>
                </a:moveTo>
                <a:lnTo>
                  <a:pt x="12987" y="31503"/>
                </a:lnTo>
                <a:lnTo>
                  <a:pt x="27892" y="20510"/>
                </a:lnTo>
                <a:lnTo>
                  <a:pt x="44630" y="9993"/>
                </a:lnTo>
                <a:lnTo>
                  <a:pt x="63118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02916" y="505333"/>
            <a:ext cx="30480" cy="37465"/>
          </a:xfrm>
          <a:custGeom>
            <a:avLst/>
            <a:gdLst/>
            <a:ahLst/>
            <a:cxnLst/>
            <a:rect l="l" t="t" r="r" b="b"/>
            <a:pathLst>
              <a:path w="30480" h="37465">
                <a:moveTo>
                  <a:pt x="0" y="37084"/>
                </a:moveTo>
                <a:lnTo>
                  <a:pt x="5566" y="27521"/>
                </a:lnTo>
                <a:lnTo>
                  <a:pt x="12525" y="18113"/>
                </a:lnTo>
                <a:lnTo>
                  <a:pt x="20841" y="8919"/>
                </a:lnTo>
                <a:lnTo>
                  <a:pt x="30479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10766" y="554990"/>
            <a:ext cx="111125" cy="36195"/>
          </a:xfrm>
          <a:custGeom>
            <a:avLst/>
            <a:gdLst/>
            <a:ahLst/>
            <a:cxnLst/>
            <a:rect l="l" t="t" r="r" b="b"/>
            <a:pathLst>
              <a:path w="111125" h="36195">
                <a:moveTo>
                  <a:pt x="0" y="0"/>
                </a:moveTo>
                <a:lnTo>
                  <a:pt x="29517" y="7901"/>
                </a:lnTo>
                <a:lnTo>
                  <a:pt x="57832" y="16541"/>
                </a:lnTo>
                <a:lnTo>
                  <a:pt x="84885" y="25896"/>
                </a:lnTo>
                <a:lnTo>
                  <a:pt x="110616" y="3594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2233" y="799719"/>
            <a:ext cx="19685" cy="38100"/>
          </a:xfrm>
          <a:custGeom>
            <a:avLst/>
            <a:gdLst/>
            <a:ahLst/>
            <a:cxnLst/>
            <a:rect l="l" t="t" r="r" b="b"/>
            <a:pathLst>
              <a:path w="19684" h="38100">
                <a:moveTo>
                  <a:pt x="19291" y="37846"/>
                </a:moveTo>
                <a:lnTo>
                  <a:pt x="13155" y="28539"/>
                </a:lnTo>
                <a:lnTo>
                  <a:pt x="7893" y="19113"/>
                </a:lnTo>
                <a:lnTo>
                  <a:pt x="3507" y="9592"/>
                </a:lnTo>
                <a:lnTo>
                  <a:pt x="0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91741" y="730631"/>
            <a:ext cx="199072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Hoşgörü</a:t>
            </a:r>
            <a:r>
              <a:rPr sz="24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Nedir?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76825" y="7905330"/>
            <a:ext cx="1781174" cy="163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71550" y="2679827"/>
            <a:ext cx="5540375" cy="505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7025">
              <a:lnSpc>
                <a:spcPct val="100000"/>
              </a:lnSpc>
            </a:pPr>
            <a:r>
              <a:rPr sz="1800" b="1" i="1" dirty="0">
                <a:solidFill>
                  <a:srgbClr val="974707"/>
                </a:solidFill>
                <a:latin typeface="Calibri"/>
                <a:cs typeface="Calibri"/>
              </a:rPr>
              <a:t>Anlayışlı</a:t>
            </a:r>
            <a:r>
              <a:rPr sz="1800" b="1" i="1" spc="-8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974707"/>
                </a:solidFill>
                <a:latin typeface="Calibri"/>
                <a:cs typeface="Calibri"/>
              </a:rPr>
              <a:t>Olmaktır.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L="2965450">
              <a:lnSpc>
                <a:spcPct val="100000"/>
              </a:lnSpc>
              <a:spcBef>
                <a:spcPts val="5"/>
              </a:spcBef>
            </a:pPr>
            <a:r>
              <a:rPr sz="1800" b="1" i="1" spc="-15" dirty="0">
                <a:solidFill>
                  <a:srgbClr val="4F6128"/>
                </a:solidFill>
                <a:latin typeface="Calibri"/>
                <a:cs typeface="Calibri"/>
              </a:rPr>
              <a:t>Lakap</a:t>
            </a:r>
            <a:r>
              <a:rPr sz="1800" b="1" i="1" spc="-6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800" b="1" i="1" spc="-25" dirty="0">
                <a:solidFill>
                  <a:srgbClr val="4F6128"/>
                </a:solidFill>
                <a:latin typeface="Calibri"/>
                <a:cs typeface="Calibri"/>
              </a:rPr>
              <a:t>Takmamaktır.</a:t>
            </a:r>
            <a:endParaRPr sz="1800">
              <a:latin typeface="Calibri"/>
              <a:cs typeface="Calibri"/>
            </a:endParaRPr>
          </a:p>
          <a:p>
            <a:pPr marL="444500">
              <a:lnSpc>
                <a:spcPct val="100000"/>
              </a:lnSpc>
              <a:spcBef>
                <a:spcPts val="675"/>
              </a:spcBef>
            </a:pPr>
            <a:r>
              <a:rPr sz="1800" b="1" i="1" spc="-5" dirty="0">
                <a:solidFill>
                  <a:srgbClr val="205868"/>
                </a:solidFill>
                <a:latin typeface="Calibri"/>
                <a:cs typeface="Calibri"/>
              </a:rPr>
              <a:t>Değer</a:t>
            </a:r>
            <a:r>
              <a:rPr sz="1800" b="1" i="1" spc="-60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800" b="1" i="1" spc="-25" dirty="0">
                <a:solidFill>
                  <a:srgbClr val="205868"/>
                </a:solidFill>
                <a:latin typeface="Calibri"/>
                <a:cs typeface="Calibri"/>
              </a:rPr>
              <a:t>Vermektir.</a:t>
            </a:r>
            <a:endParaRPr sz="1800">
              <a:latin typeface="Calibri"/>
              <a:cs typeface="Calibri"/>
            </a:endParaRPr>
          </a:p>
          <a:p>
            <a:pPr marL="3253740">
              <a:lnSpc>
                <a:spcPct val="100000"/>
              </a:lnSpc>
              <a:spcBef>
                <a:spcPts val="1240"/>
              </a:spcBef>
            </a:pPr>
            <a:r>
              <a:rPr sz="1800" b="1" i="1" dirty="0">
                <a:solidFill>
                  <a:srgbClr val="00AFEF"/>
                </a:solidFill>
                <a:latin typeface="Calibri"/>
                <a:cs typeface="Calibri"/>
              </a:rPr>
              <a:t>Uyumlu</a:t>
            </a:r>
            <a:r>
              <a:rPr sz="1800" b="1" i="1" spc="-6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00AFEF"/>
                </a:solidFill>
                <a:latin typeface="Calibri"/>
                <a:cs typeface="Calibri"/>
              </a:rPr>
              <a:t>Olmaktır.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6F2F9F"/>
                </a:solidFill>
                <a:latin typeface="Calibri"/>
                <a:cs typeface="Calibri"/>
              </a:rPr>
              <a:t>Affedici</a:t>
            </a:r>
            <a:r>
              <a:rPr sz="1800" b="1" i="1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6F2F9F"/>
                </a:solidFill>
                <a:latin typeface="Calibri"/>
                <a:cs typeface="Calibri"/>
              </a:rPr>
              <a:t>Olmaktır.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Times New Roman"/>
              <a:cs typeface="Times New Roman"/>
            </a:endParaRPr>
          </a:p>
          <a:p>
            <a:pPr marL="3514090">
              <a:lnSpc>
                <a:spcPct val="100000"/>
              </a:lnSpc>
            </a:pPr>
            <a:r>
              <a:rPr sz="1800" b="1" i="1" spc="-10" dirty="0">
                <a:solidFill>
                  <a:srgbClr val="00AF50"/>
                </a:solidFill>
                <a:latin typeface="Calibri"/>
                <a:cs typeface="Calibri"/>
              </a:rPr>
              <a:t>Ayıpları</a:t>
            </a:r>
            <a:r>
              <a:rPr sz="1800" b="1" i="1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00AF50"/>
                </a:solidFill>
                <a:latin typeface="Calibri"/>
                <a:cs typeface="Calibri"/>
              </a:rPr>
              <a:t>Kapatmaktır.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1236980">
              <a:lnSpc>
                <a:spcPct val="100000"/>
              </a:lnSpc>
            </a:pPr>
            <a:r>
              <a:rPr sz="1800" b="1" i="1" spc="-5" dirty="0">
                <a:solidFill>
                  <a:srgbClr val="403052"/>
                </a:solidFill>
                <a:latin typeface="Calibri"/>
                <a:cs typeface="Calibri"/>
              </a:rPr>
              <a:t>Kusurları</a:t>
            </a:r>
            <a:r>
              <a:rPr sz="1800" b="1" i="1" spc="-1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800" b="1" i="1" spc="-15" dirty="0">
                <a:solidFill>
                  <a:srgbClr val="403052"/>
                </a:solidFill>
                <a:latin typeface="Calibri"/>
                <a:cs typeface="Calibri"/>
              </a:rPr>
              <a:t>Görmemektir.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800" b="1" i="1" spc="-20" dirty="0">
                <a:solidFill>
                  <a:srgbClr val="C00000"/>
                </a:solidFill>
                <a:latin typeface="Calibri"/>
                <a:cs typeface="Calibri"/>
              </a:rPr>
              <a:t>Tahammül</a:t>
            </a:r>
            <a:r>
              <a:rPr sz="1800" b="1" i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C00000"/>
                </a:solidFill>
                <a:latin typeface="Calibri"/>
                <a:cs typeface="Calibri"/>
              </a:rPr>
              <a:t>Etmektir.</a:t>
            </a:r>
            <a:endParaRPr sz="1800">
              <a:latin typeface="Calibri"/>
              <a:cs typeface="Calibri"/>
            </a:endParaRPr>
          </a:p>
          <a:p>
            <a:pPr marL="2893060">
              <a:lnSpc>
                <a:spcPct val="100000"/>
              </a:lnSpc>
              <a:spcBef>
                <a:spcPts val="670"/>
              </a:spcBef>
            </a:pPr>
            <a:r>
              <a:rPr sz="1800" b="1" i="1" dirty="0">
                <a:latin typeface="Calibri"/>
                <a:cs typeface="Calibri"/>
              </a:rPr>
              <a:t>Alay</a:t>
            </a:r>
            <a:r>
              <a:rPr sz="1800" b="1" i="1" spc="-60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Etmemektir.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520944"/>
            <a:ext cx="6858000" cy="538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R="427355" algn="r">
              <a:lnSpc>
                <a:spcPct val="100000"/>
              </a:lnSpc>
              <a:spcBef>
                <a:spcPts val="73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0" cy="4294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307585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48329" y="2092706"/>
            <a:ext cx="3552825" cy="215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2565">
              <a:lnSpc>
                <a:spcPct val="100000"/>
              </a:lnSpc>
            </a:pPr>
            <a:r>
              <a:rPr sz="1400" b="1" i="1" dirty="0">
                <a:solidFill>
                  <a:srgbClr val="0F243E"/>
                </a:solidFill>
                <a:latin typeface="Calibri"/>
                <a:cs typeface="Calibri"/>
              </a:rPr>
              <a:t>HOŞGÖRÜ; saygı, </a:t>
            </a:r>
            <a:r>
              <a:rPr sz="1400" b="1" i="1" spc="-5" dirty="0">
                <a:solidFill>
                  <a:srgbClr val="0F243E"/>
                </a:solidFill>
                <a:latin typeface="Calibri"/>
                <a:cs typeface="Calibri"/>
              </a:rPr>
              <a:t>sevgi </a:t>
            </a:r>
            <a:r>
              <a:rPr sz="1400" b="1" i="1" spc="-10" dirty="0">
                <a:solidFill>
                  <a:srgbClr val="0F243E"/>
                </a:solidFill>
                <a:latin typeface="Calibri"/>
                <a:cs typeface="Calibri"/>
              </a:rPr>
              <a:t>kadar </a:t>
            </a:r>
            <a:r>
              <a:rPr sz="1400" b="1" i="1" dirty="0">
                <a:solidFill>
                  <a:srgbClr val="0F243E"/>
                </a:solidFill>
                <a:latin typeface="Calibri"/>
                <a:cs typeface="Calibri"/>
              </a:rPr>
              <a:t>olmalı</a:t>
            </a:r>
            <a:r>
              <a:rPr sz="1400" b="1" i="1" spc="-9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0F243E"/>
                </a:solidFill>
                <a:latin typeface="Calibri"/>
                <a:cs typeface="Calibri"/>
              </a:rPr>
              <a:t>yaşamın  içinde,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i="1" dirty="0">
                <a:solidFill>
                  <a:srgbClr val="0F243E"/>
                </a:solidFill>
                <a:latin typeface="Calibri"/>
                <a:cs typeface="Calibri"/>
              </a:rPr>
              <a:t>Olmazsa olmazdır bir insanın </a:t>
            </a:r>
            <a:r>
              <a:rPr sz="1400" b="1" i="1" spc="-5" dirty="0">
                <a:solidFill>
                  <a:srgbClr val="0F243E"/>
                </a:solidFill>
                <a:latin typeface="Calibri"/>
                <a:cs typeface="Calibri"/>
              </a:rPr>
              <a:t>özelliği </a:t>
            </a:r>
            <a:r>
              <a:rPr sz="1400" b="1" i="1" dirty="0">
                <a:solidFill>
                  <a:srgbClr val="0F243E"/>
                </a:solidFill>
                <a:latin typeface="Calibri"/>
                <a:cs typeface="Calibri"/>
              </a:rPr>
              <a:t>bana</a:t>
            </a:r>
            <a:r>
              <a:rPr sz="1400" b="1" i="1" spc="-1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0F243E"/>
                </a:solidFill>
                <a:latin typeface="Calibri"/>
                <a:cs typeface="Calibri"/>
              </a:rPr>
              <a:t>göre,  Şart </a:t>
            </a:r>
            <a:r>
              <a:rPr sz="1400" b="1" i="1" spc="-5" dirty="0">
                <a:solidFill>
                  <a:srgbClr val="0F243E"/>
                </a:solidFill>
                <a:latin typeface="Calibri"/>
                <a:cs typeface="Calibri"/>
              </a:rPr>
              <a:t>koşulmalı, öğretilmeli </a:t>
            </a:r>
            <a:r>
              <a:rPr sz="1400" b="1" i="1" dirty="0">
                <a:solidFill>
                  <a:srgbClr val="0F243E"/>
                </a:solidFill>
                <a:latin typeface="Calibri"/>
                <a:cs typeface="Calibri"/>
              </a:rPr>
              <a:t>her </a:t>
            </a:r>
            <a:r>
              <a:rPr sz="1400" b="1" i="1" spc="-5" dirty="0">
                <a:solidFill>
                  <a:srgbClr val="0F243E"/>
                </a:solidFill>
                <a:latin typeface="Calibri"/>
                <a:cs typeface="Calibri"/>
              </a:rPr>
              <a:t>kademedeki  </a:t>
            </a:r>
            <a:r>
              <a:rPr sz="1400" b="1" i="1" dirty="0">
                <a:solidFill>
                  <a:srgbClr val="0F243E"/>
                </a:solidFill>
                <a:latin typeface="Calibri"/>
                <a:cs typeface="Calibri"/>
              </a:rPr>
              <a:t>öğrenciye,</a:t>
            </a:r>
            <a:endParaRPr sz="1400">
              <a:latin typeface="Calibri"/>
              <a:cs typeface="Calibri"/>
            </a:endParaRPr>
          </a:p>
          <a:p>
            <a:pPr marL="12700" marR="81915">
              <a:lnSpc>
                <a:spcPct val="100000"/>
              </a:lnSpc>
            </a:pPr>
            <a:r>
              <a:rPr sz="1400" b="1" i="1" dirty="0">
                <a:solidFill>
                  <a:srgbClr val="0F243E"/>
                </a:solidFill>
                <a:latin typeface="Calibri"/>
                <a:cs typeface="Calibri"/>
              </a:rPr>
              <a:t>Görgü </a:t>
            </a:r>
            <a:r>
              <a:rPr sz="1400" b="1" i="1" spc="-5" dirty="0">
                <a:solidFill>
                  <a:srgbClr val="0F243E"/>
                </a:solidFill>
                <a:latin typeface="Calibri"/>
                <a:cs typeface="Calibri"/>
              </a:rPr>
              <a:t>kurallarının </a:t>
            </a:r>
            <a:r>
              <a:rPr sz="1400" b="1" i="1" dirty="0">
                <a:solidFill>
                  <a:srgbClr val="0F243E"/>
                </a:solidFill>
                <a:latin typeface="Calibri"/>
                <a:cs typeface="Calibri"/>
              </a:rPr>
              <a:t>içinde HOŞGÖRÜ her </a:t>
            </a:r>
            <a:r>
              <a:rPr sz="1400" b="1" i="1" spc="-5" dirty="0">
                <a:solidFill>
                  <a:srgbClr val="0F243E"/>
                </a:solidFill>
                <a:latin typeface="Calibri"/>
                <a:cs typeface="Calibri"/>
              </a:rPr>
              <a:t>yerde.  Özellikle bizden </a:t>
            </a:r>
            <a:r>
              <a:rPr sz="1400" b="1" i="1" dirty="0">
                <a:solidFill>
                  <a:srgbClr val="0F243E"/>
                </a:solidFill>
                <a:latin typeface="Calibri"/>
                <a:cs typeface="Calibri"/>
              </a:rPr>
              <a:t>küçüklere ve </a:t>
            </a:r>
            <a:r>
              <a:rPr sz="1400" b="1" i="1" spc="-5" dirty="0">
                <a:solidFill>
                  <a:srgbClr val="0F243E"/>
                </a:solidFill>
                <a:latin typeface="Calibri"/>
                <a:cs typeface="Calibri"/>
              </a:rPr>
              <a:t>bizden </a:t>
            </a:r>
            <a:r>
              <a:rPr sz="1400" b="1" i="1" dirty="0">
                <a:solidFill>
                  <a:srgbClr val="0F243E"/>
                </a:solidFill>
                <a:latin typeface="Calibri"/>
                <a:cs typeface="Calibri"/>
              </a:rPr>
              <a:t>büyüklere,  Rahat yaşarız o </a:t>
            </a:r>
            <a:r>
              <a:rPr sz="1400" b="1" i="1" spc="-5" dirty="0">
                <a:solidFill>
                  <a:srgbClr val="0F243E"/>
                </a:solidFill>
                <a:latin typeface="Calibri"/>
                <a:cs typeface="Calibri"/>
              </a:rPr>
              <a:t>zaman </a:t>
            </a:r>
            <a:r>
              <a:rPr sz="1400" b="1" i="1" dirty="0">
                <a:solidFill>
                  <a:srgbClr val="0F243E"/>
                </a:solidFill>
                <a:latin typeface="Calibri"/>
                <a:cs typeface="Calibri"/>
              </a:rPr>
              <a:t>hayatın her alanında  hoşgörüyle,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i="1" spc="-10" dirty="0">
                <a:solidFill>
                  <a:srgbClr val="0F243E"/>
                </a:solidFill>
                <a:latin typeface="Calibri"/>
                <a:cs typeface="Calibri"/>
              </a:rPr>
              <a:t>Ülkem </a:t>
            </a:r>
            <a:r>
              <a:rPr sz="1400" b="1" i="1" dirty="0">
                <a:solidFill>
                  <a:srgbClr val="0F243E"/>
                </a:solidFill>
                <a:latin typeface="Calibri"/>
                <a:cs typeface="Calibri"/>
              </a:rPr>
              <a:t>ne </a:t>
            </a:r>
            <a:r>
              <a:rPr sz="1400" b="1" i="1" spc="-10" dirty="0">
                <a:solidFill>
                  <a:srgbClr val="0F243E"/>
                </a:solidFill>
                <a:latin typeface="Calibri"/>
                <a:cs typeface="Calibri"/>
              </a:rPr>
              <a:t>kadar </a:t>
            </a:r>
            <a:r>
              <a:rPr sz="1400" b="1" i="1" spc="-5" dirty="0">
                <a:solidFill>
                  <a:srgbClr val="0F243E"/>
                </a:solidFill>
                <a:latin typeface="Calibri"/>
                <a:cs typeface="Calibri"/>
              </a:rPr>
              <a:t>güzelleşir </a:t>
            </a:r>
            <a:r>
              <a:rPr sz="1400" b="1" i="1" dirty="0">
                <a:solidFill>
                  <a:srgbClr val="0F243E"/>
                </a:solidFill>
                <a:latin typeface="Calibri"/>
                <a:cs typeface="Calibri"/>
              </a:rPr>
              <a:t>HOŞGÖRÜ</a:t>
            </a:r>
            <a:r>
              <a:rPr sz="1400" b="1" i="1" spc="-5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0F243E"/>
                </a:solidFill>
                <a:latin typeface="Calibri"/>
                <a:cs typeface="Calibri"/>
              </a:rPr>
              <a:t>sayesinde.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520944"/>
            <a:ext cx="6858000" cy="5385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4912105"/>
            <a:ext cx="3829685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4785">
              <a:lnSpc>
                <a:spcPct val="100000"/>
              </a:lnSpc>
            </a:pPr>
            <a:r>
              <a:rPr sz="1800" b="1" i="1" spc="-5" dirty="0">
                <a:solidFill>
                  <a:srgbClr val="F9C090"/>
                </a:solidFill>
                <a:latin typeface="Calibri"/>
                <a:cs typeface="Calibri"/>
              </a:rPr>
              <a:t>Gerçekten </a:t>
            </a:r>
            <a:r>
              <a:rPr sz="1800" b="1" i="1" dirty="0">
                <a:solidFill>
                  <a:srgbClr val="F9C090"/>
                </a:solidFill>
                <a:latin typeface="Calibri"/>
                <a:cs typeface="Calibri"/>
              </a:rPr>
              <a:t>akıllı </a:t>
            </a:r>
            <a:r>
              <a:rPr sz="1800" b="1" i="1" spc="-15" dirty="0">
                <a:solidFill>
                  <a:srgbClr val="F9C090"/>
                </a:solidFill>
                <a:latin typeface="Calibri"/>
                <a:cs typeface="Calibri"/>
              </a:rPr>
              <a:t>olanlar, </a:t>
            </a:r>
            <a:r>
              <a:rPr sz="1800" b="1" i="1" dirty="0">
                <a:solidFill>
                  <a:srgbClr val="F9C090"/>
                </a:solidFill>
                <a:latin typeface="Calibri"/>
                <a:cs typeface="Calibri"/>
              </a:rPr>
              <a:t>aynı</a:t>
            </a:r>
            <a:r>
              <a:rPr sz="1800" b="1" i="1" spc="-75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9C090"/>
                </a:solidFill>
                <a:latin typeface="Calibri"/>
                <a:cs typeface="Calibri"/>
              </a:rPr>
              <a:t>zamanda  </a:t>
            </a:r>
            <a:r>
              <a:rPr sz="1800" b="1" i="1" spc="-10" dirty="0">
                <a:solidFill>
                  <a:srgbClr val="F9C090"/>
                </a:solidFill>
                <a:latin typeface="Calibri"/>
                <a:cs typeface="Calibri"/>
              </a:rPr>
              <a:t>alçakgönüllü</a:t>
            </a:r>
            <a:r>
              <a:rPr sz="1800" b="1" i="1" spc="-35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1800" b="1" i="1" spc="-15" dirty="0">
                <a:solidFill>
                  <a:srgbClr val="F9C090"/>
                </a:solidFill>
                <a:latin typeface="Calibri"/>
                <a:cs typeface="Calibri"/>
              </a:rPr>
              <a:t>olanlardır.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b="1" i="1" dirty="0">
                <a:solidFill>
                  <a:srgbClr val="F9C090"/>
                </a:solidFill>
                <a:latin typeface="Calibri"/>
                <a:cs typeface="Calibri"/>
              </a:rPr>
              <a:t>Andre</a:t>
            </a:r>
            <a:r>
              <a:rPr sz="1800" b="1" i="1" spc="-100" dirty="0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9C090"/>
                </a:solidFill>
                <a:latin typeface="Calibri"/>
                <a:cs typeface="Calibri"/>
              </a:rPr>
              <a:t>Gide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31" y="5097081"/>
            <a:ext cx="6624955" cy="468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R="310515" algn="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8955"/>
            <a:ext cx="6858000" cy="499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631" y="128523"/>
            <a:ext cx="6624701" cy="4752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1" y="90423"/>
            <a:ext cx="6701155" cy="4829175"/>
          </a:xfrm>
          <a:custGeom>
            <a:avLst/>
            <a:gdLst/>
            <a:ahLst/>
            <a:cxnLst/>
            <a:rect l="l" t="t" r="r" b="b"/>
            <a:pathLst>
              <a:path w="6701155" h="4829175">
                <a:moveTo>
                  <a:pt x="0" y="4828667"/>
                </a:moveTo>
                <a:lnTo>
                  <a:pt x="6700901" y="4828667"/>
                </a:lnTo>
                <a:lnTo>
                  <a:pt x="6700901" y="0"/>
                </a:lnTo>
                <a:lnTo>
                  <a:pt x="0" y="0"/>
                </a:lnTo>
                <a:lnTo>
                  <a:pt x="0" y="4828667"/>
                </a:lnTo>
                <a:close/>
              </a:path>
            </a:pathLst>
          </a:custGeom>
          <a:ln w="76200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4524" y="3409188"/>
            <a:ext cx="4824984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4524" y="3683508"/>
            <a:ext cx="2959607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6284" y="3683508"/>
            <a:ext cx="359663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4524" y="3957828"/>
            <a:ext cx="1222248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8923" y="3957828"/>
            <a:ext cx="1222248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73323" y="3957828"/>
            <a:ext cx="1222248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7723" y="3957828"/>
            <a:ext cx="1370076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9952" y="3957828"/>
            <a:ext cx="1129284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71388" y="3957828"/>
            <a:ext cx="359663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75714" y="3471926"/>
            <a:ext cx="4652645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4F6128"/>
                </a:solidFill>
                <a:latin typeface="Calibri"/>
                <a:cs typeface="Calibri"/>
              </a:rPr>
              <a:t>Alçakgönüllü, Gösterişsiz, </a:t>
            </a:r>
            <a:r>
              <a:rPr sz="1800" b="1" i="1" dirty="0">
                <a:solidFill>
                  <a:srgbClr val="4F6128"/>
                </a:solidFill>
                <a:latin typeface="Calibri"/>
                <a:cs typeface="Calibri"/>
              </a:rPr>
              <a:t>İddiasız Bir</a:t>
            </a:r>
            <a:r>
              <a:rPr sz="1800" b="1" i="1" spc="-9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4F6128"/>
                </a:solidFill>
                <a:latin typeface="Calibri"/>
                <a:cs typeface="Calibri"/>
              </a:rPr>
              <a:t>Mutluluk;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4F6128"/>
                </a:solidFill>
                <a:latin typeface="Calibri"/>
                <a:cs typeface="Calibri"/>
              </a:rPr>
              <a:t>Mutluluğun </a:t>
            </a:r>
            <a:r>
              <a:rPr sz="1800" b="1" i="1" spc="-10" dirty="0">
                <a:solidFill>
                  <a:srgbClr val="4F6128"/>
                </a:solidFill>
                <a:latin typeface="Calibri"/>
                <a:cs typeface="Calibri"/>
              </a:rPr>
              <a:t>En </a:t>
            </a:r>
            <a:r>
              <a:rPr sz="1800" b="1" i="1" dirty="0">
                <a:solidFill>
                  <a:srgbClr val="4F6128"/>
                </a:solidFill>
                <a:latin typeface="Calibri"/>
                <a:cs typeface="Calibri"/>
              </a:rPr>
              <a:t>İyi</a:t>
            </a:r>
            <a:r>
              <a:rPr sz="1800" b="1" i="1" spc="-6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800" b="1" i="1" spc="-15" dirty="0">
                <a:solidFill>
                  <a:srgbClr val="4F6128"/>
                </a:solidFill>
                <a:latin typeface="Calibri"/>
                <a:cs typeface="Calibri"/>
              </a:rPr>
              <a:t>Biçimidir.</a:t>
            </a:r>
            <a:endParaRPr sz="1800">
              <a:latin typeface="Calibri"/>
              <a:cs typeface="Calibri"/>
            </a:endParaRPr>
          </a:p>
          <a:p>
            <a:pPr marL="2756535">
              <a:lnSpc>
                <a:spcPct val="100000"/>
              </a:lnSpc>
            </a:pPr>
            <a:r>
              <a:rPr sz="1800" b="1" i="1" dirty="0">
                <a:solidFill>
                  <a:srgbClr val="4F6128"/>
                </a:solidFill>
                <a:latin typeface="Calibri"/>
                <a:cs typeface="Calibri"/>
              </a:rPr>
              <a:t>Jean De </a:t>
            </a:r>
            <a:r>
              <a:rPr sz="1800" b="1" i="1" spc="-5" dirty="0">
                <a:solidFill>
                  <a:srgbClr val="4F6128"/>
                </a:solidFill>
                <a:latin typeface="Calibri"/>
                <a:cs typeface="Calibri"/>
              </a:rPr>
              <a:t>La</a:t>
            </a:r>
            <a:r>
              <a:rPr sz="1800" b="1" i="1" spc="-7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4F6128"/>
                </a:solidFill>
                <a:latin typeface="Calibri"/>
                <a:cs typeface="Calibri"/>
              </a:rPr>
              <a:t>Fonteine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6631" y="5097081"/>
            <a:ext cx="6624701" cy="46804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531" y="5058976"/>
            <a:ext cx="6701155" cy="4756785"/>
          </a:xfrm>
          <a:custGeom>
            <a:avLst/>
            <a:gdLst/>
            <a:ahLst/>
            <a:cxnLst/>
            <a:rect l="l" t="t" r="r" b="b"/>
            <a:pathLst>
              <a:path w="6701155" h="4756784">
                <a:moveTo>
                  <a:pt x="0" y="4756658"/>
                </a:moveTo>
                <a:lnTo>
                  <a:pt x="6700901" y="4756658"/>
                </a:lnTo>
                <a:lnTo>
                  <a:pt x="6700901" y="0"/>
                </a:lnTo>
                <a:lnTo>
                  <a:pt x="0" y="0"/>
                </a:lnTo>
                <a:lnTo>
                  <a:pt x="0" y="4756658"/>
                </a:lnTo>
                <a:close/>
              </a:path>
            </a:pathLst>
          </a:custGeom>
          <a:ln w="76200">
            <a:solidFill>
              <a:srgbClr val="9747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7655" y="8884919"/>
            <a:ext cx="4532376" cy="5669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51703" y="8884919"/>
            <a:ext cx="396239" cy="566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7655" y="9189719"/>
            <a:ext cx="2641092" cy="5669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60420" y="9189719"/>
            <a:ext cx="396239" cy="566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03756" y="8951874"/>
            <a:ext cx="4219575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i="1" spc="-5" dirty="0">
                <a:solidFill>
                  <a:srgbClr val="974707"/>
                </a:solidFill>
                <a:latin typeface="Calibri"/>
                <a:cs typeface="Calibri"/>
              </a:rPr>
              <a:t>Gerçek </a:t>
            </a:r>
            <a:r>
              <a:rPr sz="2000" b="1" i="1" spc="-10" dirty="0">
                <a:solidFill>
                  <a:srgbClr val="974707"/>
                </a:solidFill>
                <a:latin typeface="Calibri"/>
                <a:cs typeface="Calibri"/>
              </a:rPr>
              <a:t>tevazu, </a:t>
            </a:r>
            <a:r>
              <a:rPr sz="2000" b="1" i="1" dirty="0">
                <a:solidFill>
                  <a:srgbClr val="974707"/>
                </a:solidFill>
                <a:latin typeface="Calibri"/>
                <a:cs typeface="Calibri"/>
              </a:rPr>
              <a:t>bütün iyiliklerin</a:t>
            </a:r>
            <a:r>
              <a:rPr sz="2000" b="1" i="1" spc="-12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974707"/>
                </a:solidFill>
                <a:latin typeface="Calibri"/>
                <a:cs typeface="Calibri"/>
              </a:rPr>
              <a:t>başıdır…  </a:t>
            </a:r>
            <a:r>
              <a:rPr sz="2000" b="1" i="1" spc="-5" dirty="0">
                <a:solidFill>
                  <a:srgbClr val="974707"/>
                </a:solidFill>
                <a:latin typeface="Calibri"/>
                <a:cs typeface="Calibri"/>
              </a:rPr>
              <a:t>Hz. </a:t>
            </a:r>
            <a:r>
              <a:rPr sz="2000" b="1" i="1" dirty="0">
                <a:solidFill>
                  <a:srgbClr val="974707"/>
                </a:solidFill>
                <a:latin typeface="Calibri"/>
                <a:cs typeface="Calibri"/>
              </a:rPr>
              <a:t>Muhammed</a:t>
            </a:r>
            <a:r>
              <a:rPr sz="2000" b="1" i="1" spc="-6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000" b="1" i="1" spc="-25" dirty="0">
                <a:solidFill>
                  <a:srgbClr val="974707"/>
                </a:solidFill>
                <a:latin typeface="Calibri"/>
                <a:cs typeface="Calibri"/>
              </a:rPr>
              <a:t>(sav.)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6858000" cy="990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R="426720" algn="r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0" cy="9905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2030476"/>
            <a:ext cx="2933700" cy="398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Alçak gönüllü</a:t>
            </a:r>
            <a:r>
              <a:rPr sz="2000" b="1" spc="-105" dirty="0">
                <a:solidFill>
                  <a:srgbClr val="622422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olmak,  </a:t>
            </a:r>
            <a:r>
              <a:rPr sz="2000" b="1" spc="-5" dirty="0">
                <a:solidFill>
                  <a:srgbClr val="622422"/>
                </a:solidFill>
                <a:latin typeface="Arial Black"/>
                <a:cs typeface="Arial Black"/>
              </a:rPr>
              <a:t>sahip </a:t>
            </a: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olunan  </a:t>
            </a:r>
            <a:r>
              <a:rPr sz="2000" b="1" spc="-15" dirty="0">
                <a:solidFill>
                  <a:srgbClr val="622422"/>
                </a:solidFill>
                <a:latin typeface="Arial Black"/>
                <a:cs typeface="Arial Black"/>
              </a:rPr>
              <a:t>imkanlar, </a:t>
            </a: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iyilik </a:t>
            </a:r>
            <a:r>
              <a:rPr sz="2000" b="1" spc="-25" dirty="0">
                <a:solidFill>
                  <a:srgbClr val="622422"/>
                </a:solidFill>
                <a:latin typeface="Arial Black"/>
                <a:cs typeface="Arial Black"/>
              </a:rPr>
              <a:t>ve  </a:t>
            </a:r>
            <a:r>
              <a:rPr sz="2000" b="1" spc="-5" dirty="0">
                <a:solidFill>
                  <a:srgbClr val="622422"/>
                </a:solidFill>
                <a:latin typeface="Arial Black"/>
                <a:cs typeface="Arial Black"/>
              </a:rPr>
              <a:t>güzellikler  </a:t>
            </a: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karşısında </a:t>
            </a:r>
            <a:r>
              <a:rPr sz="2000" b="1" spc="15" dirty="0">
                <a:solidFill>
                  <a:srgbClr val="622422"/>
                </a:solidFill>
                <a:latin typeface="Arial Black"/>
                <a:cs typeface="Arial Black"/>
              </a:rPr>
              <a:t>gurura  </a:t>
            </a:r>
            <a:r>
              <a:rPr sz="2000" b="1" spc="-10" dirty="0">
                <a:solidFill>
                  <a:srgbClr val="622422"/>
                </a:solidFill>
                <a:latin typeface="Arial Black"/>
                <a:cs typeface="Arial Black"/>
              </a:rPr>
              <a:t>kapılmamaktır.</a:t>
            </a:r>
            <a:endParaRPr sz="2000">
              <a:latin typeface="Arial Black"/>
              <a:cs typeface="Arial Black"/>
            </a:endParaRPr>
          </a:p>
          <a:p>
            <a:pPr marL="12700" marR="257175">
              <a:lnSpc>
                <a:spcPct val="98400"/>
              </a:lnSpc>
              <a:spcBef>
                <a:spcPts val="35"/>
              </a:spcBef>
            </a:pP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Alçak gönüllü  </a:t>
            </a:r>
            <a:r>
              <a:rPr sz="2000" b="1" spc="-5" dirty="0">
                <a:solidFill>
                  <a:srgbClr val="622422"/>
                </a:solidFill>
                <a:latin typeface="Arial Black"/>
                <a:cs typeface="Arial Black"/>
              </a:rPr>
              <a:t>olmaya </a:t>
            </a:r>
            <a:r>
              <a:rPr sz="2100" b="1" i="1" spc="-55" dirty="0">
                <a:solidFill>
                  <a:srgbClr val="622422"/>
                </a:solidFill>
                <a:latin typeface="Arial Black"/>
                <a:cs typeface="Arial Black"/>
              </a:rPr>
              <a:t>‘tevazu’</a:t>
            </a:r>
            <a:r>
              <a:rPr sz="2000" b="1" spc="-55" dirty="0">
                <a:solidFill>
                  <a:srgbClr val="622422"/>
                </a:solidFill>
                <a:latin typeface="Arial Black"/>
                <a:cs typeface="Arial Black"/>
              </a:rPr>
              <a:t>,  </a:t>
            </a: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bunu benimseyip  </a:t>
            </a:r>
            <a:r>
              <a:rPr sz="2000" b="1" spc="-5" dirty="0">
                <a:solidFill>
                  <a:srgbClr val="622422"/>
                </a:solidFill>
                <a:latin typeface="Arial Black"/>
                <a:cs typeface="Arial Black"/>
              </a:rPr>
              <a:t>davranış </a:t>
            </a: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haline  </a:t>
            </a:r>
            <a:r>
              <a:rPr sz="2000" b="1" spc="5" dirty="0">
                <a:solidFill>
                  <a:srgbClr val="622422"/>
                </a:solidFill>
                <a:latin typeface="Arial Black"/>
                <a:cs typeface="Arial Black"/>
              </a:rPr>
              <a:t>getiren </a:t>
            </a:r>
            <a:r>
              <a:rPr sz="2000" b="1" spc="-5" dirty="0">
                <a:solidFill>
                  <a:srgbClr val="622422"/>
                </a:solidFill>
                <a:latin typeface="Arial Black"/>
                <a:cs typeface="Arial Black"/>
              </a:rPr>
              <a:t>kimseye</a:t>
            </a:r>
            <a:r>
              <a:rPr sz="2000" b="1" spc="-90" dirty="0">
                <a:solidFill>
                  <a:srgbClr val="622422"/>
                </a:solidFill>
                <a:latin typeface="Arial Black"/>
                <a:cs typeface="Arial Black"/>
              </a:rPr>
              <a:t> </a:t>
            </a: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de  </a:t>
            </a:r>
            <a:r>
              <a:rPr sz="2100" b="1" i="1" spc="-65" dirty="0">
                <a:solidFill>
                  <a:srgbClr val="622422"/>
                </a:solidFill>
                <a:latin typeface="Arial Black"/>
                <a:cs typeface="Arial Black"/>
              </a:rPr>
              <a:t>‘mütevazı’ </a:t>
            </a:r>
            <a:r>
              <a:rPr sz="2000" b="1" dirty="0">
                <a:solidFill>
                  <a:srgbClr val="622422"/>
                </a:solidFill>
                <a:latin typeface="Arial Black"/>
                <a:cs typeface="Arial Black"/>
              </a:rPr>
              <a:t>kimse  </a:t>
            </a:r>
            <a:r>
              <a:rPr sz="2000" b="1" spc="-30" dirty="0">
                <a:solidFill>
                  <a:srgbClr val="622422"/>
                </a:solidFill>
                <a:latin typeface="Arial Black"/>
                <a:cs typeface="Arial Black"/>
              </a:rPr>
              <a:t>denir.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905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55258" y="9345777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90216" y="388620"/>
            <a:ext cx="4367783" cy="464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0608" y="368808"/>
            <a:ext cx="2766060" cy="5654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37460" y="416547"/>
            <a:ext cx="4320540" cy="369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37460" y="416547"/>
            <a:ext cx="4320540" cy="369570"/>
          </a:xfrm>
          <a:prstGeom prst="rect">
            <a:avLst/>
          </a:prstGeom>
          <a:ln w="9525">
            <a:solidFill>
              <a:srgbClr val="BD4A47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79169">
              <a:lnSpc>
                <a:spcPct val="100000"/>
              </a:lnSpc>
              <a:spcBef>
                <a:spcPts val="200"/>
              </a:spcBef>
            </a:pPr>
            <a:r>
              <a:rPr sz="1800" b="1" i="1" spc="-20" dirty="0">
                <a:solidFill>
                  <a:srgbClr val="403052"/>
                </a:solidFill>
                <a:latin typeface="Calibri"/>
                <a:cs typeface="Calibri"/>
              </a:rPr>
              <a:t>ALÇAKGÖNÜLLÜ</a:t>
            </a:r>
            <a:r>
              <a:rPr sz="1800" b="1" i="1" spc="-3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403052"/>
                </a:solidFill>
                <a:latin typeface="Calibri"/>
                <a:cs typeface="Calibri"/>
              </a:rPr>
              <a:t>İNSAN…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53384" y="2333244"/>
            <a:ext cx="2327148" cy="464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12235" y="2313432"/>
            <a:ext cx="2357628" cy="5654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1009" y="2360663"/>
            <a:ext cx="2232279" cy="3693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1009" y="2360663"/>
            <a:ext cx="2232660" cy="369570"/>
          </a:xfrm>
          <a:custGeom>
            <a:avLst/>
            <a:gdLst/>
            <a:ahLst/>
            <a:cxnLst/>
            <a:rect l="l" t="t" r="r" b="b"/>
            <a:pathLst>
              <a:path w="2232660" h="369569">
                <a:moveTo>
                  <a:pt x="0" y="369328"/>
                </a:moveTo>
                <a:lnTo>
                  <a:pt x="2232279" y="369328"/>
                </a:lnTo>
                <a:lnTo>
                  <a:pt x="2232279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80638" y="2391409"/>
            <a:ext cx="19704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Sınırlarını </a:t>
            </a:r>
            <a:r>
              <a:rPr sz="1800" spc="-10" dirty="0">
                <a:latin typeface="Calibri"/>
                <a:cs typeface="Calibri"/>
              </a:rPr>
              <a:t>kabul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eder.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1731" y="6365747"/>
            <a:ext cx="3982212" cy="4648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584" y="6345935"/>
            <a:ext cx="4038600" cy="5654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645" y="6393167"/>
            <a:ext cx="3888486" cy="3693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8645" y="6393167"/>
            <a:ext cx="3888740" cy="369570"/>
          </a:xfrm>
          <a:custGeom>
            <a:avLst/>
            <a:gdLst/>
            <a:ahLst/>
            <a:cxnLst/>
            <a:rect l="l" t="t" r="r" b="b"/>
            <a:pathLst>
              <a:path w="3888740" h="369570">
                <a:moveTo>
                  <a:pt x="0" y="369328"/>
                </a:moveTo>
                <a:lnTo>
                  <a:pt x="3888486" y="369328"/>
                </a:lnTo>
                <a:lnTo>
                  <a:pt x="3888486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01239" y="3054095"/>
            <a:ext cx="2273808" cy="4632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60092" y="3034283"/>
            <a:ext cx="2386584" cy="5654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48864" y="3080753"/>
            <a:ext cx="2178939" cy="3693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48864" y="3080753"/>
            <a:ext cx="2179320" cy="369570"/>
          </a:xfrm>
          <a:custGeom>
            <a:avLst/>
            <a:gdLst/>
            <a:ahLst/>
            <a:cxnLst/>
            <a:rect l="l" t="t" r="r" b="b"/>
            <a:pathLst>
              <a:path w="2179320" h="369570">
                <a:moveTo>
                  <a:pt x="0" y="369328"/>
                </a:moveTo>
                <a:lnTo>
                  <a:pt x="2178939" y="369328"/>
                </a:lnTo>
                <a:lnTo>
                  <a:pt x="2178939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2688" y="3773423"/>
            <a:ext cx="3525012" cy="4648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3063" y="3753611"/>
            <a:ext cx="3607308" cy="5654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0732" y="3800843"/>
            <a:ext cx="3429000" cy="3693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0732" y="3800843"/>
            <a:ext cx="3429000" cy="369570"/>
          </a:xfrm>
          <a:custGeom>
            <a:avLst/>
            <a:gdLst/>
            <a:ahLst/>
            <a:cxnLst/>
            <a:rect l="l" t="t" r="r" b="b"/>
            <a:pathLst>
              <a:path w="3429000" h="369570">
                <a:moveTo>
                  <a:pt x="0" y="369328"/>
                </a:moveTo>
                <a:lnTo>
                  <a:pt x="3429000" y="369328"/>
                </a:lnTo>
                <a:lnTo>
                  <a:pt x="342900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13204" y="5718047"/>
            <a:ext cx="2708147" cy="4632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72055" y="5698235"/>
            <a:ext cx="2816351" cy="5654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60829" y="5745086"/>
            <a:ext cx="2612263" cy="3693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60829" y="5745086"/>
            <a:ext cx="2612390" cy="369570"/>
          </a:xfrm>
          <a:custGeom>
            <a:avLst/>
            <a:gdLst/>
            <a:ahLst/>
            <a:cxnLst/>
            <a:rect l="l" t="t" r="r" b="b"/>
            <a:pathLst>
              <a:path w="2612390" h="369570">
                <a:moveTo>
                  <a:pt x="0" y="369328"/>
                </a:moveTo>
                <a:lnTo>
                  <a:pt x="2612263" y="369328"/>
                </a:lnTo>
                <a:lnTo>
                  <a:pt x="2612263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7411" y="5776595"/>
            <a:ext cx="4302760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5314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Hata </a:t>
            </a:r>
            <a:r>
              <a:rPr sz="1800" spc="-10" dirty="0">
                <a:latin typeface="Calibri"/>
                <a:cs typeface="Calibri"/>
              </a:rPr>
              <a:t>yapmaktan </a:t>
            </a:r>
            <a:r>
              <a:rPr sz="1800" spc="-15" dirty="0">
                <a:latin typeface="Calibri"/>
                <a:cs typeface="Calibri"/>
              </a:rPr>
              <a:t>korkmaz.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Her </a:t>
            </a:r>
            <a:r>
              <a:rPr sz="1800" spc="-10" dirty="0">
                <a:latin typeface="Calibri"/>
                <a:cs typeface="Calibri"/>
              </a:rPr>
              <a:t>şeyde </a:t>
            </a:r>
            <a:r>
              <a:rPr sz="1800" dirty="0">
                <a:latin typeface="Calibri"/>
                <a:cs typeface="Calibri"/>
              </a:rPr>
              <a:t>iyi </a:t>
            </a:r>
            <a:r>
              <a:rPr sz="1800" spc="-10" dirty="0">
                <a:latin typeface="Calibri"/>
                <a:cs typeface="Calibri"/>
              </a:rPr>
              <a:t>olamayacağını kabul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eder.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6615" y="2333244"/>
            <a:ext cx="2650236" cy="4648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6991" y="2313432"/>
            <a:ext cx="2758440" cy="5654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660" y="2360663"/>
            <a:ext cx="2554224" cy="36932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4660" y="2360663"/>
            <a:ext cx="2554605" cy="369570"/>
          </a:xfrm>
          <a:custGeom>
            <a:avLst/>
            <a:gdLst/>
            <a:ahLst/>
            <a:cxnLst/>
            <a:rect l="l" t="t" r="r" b="b"/>
            <a:pathLst>
              <a:path w="2554605" h="369569">
                <a:moveTo>
                  <a:pt x="0" y="369328"/>
                </a:moveTo>
                <a:lnTo>
                  <a:pt x="2554224" y="369328"/>
                </a:lnTo>
                <a:lnTo>
                  <a:pt x="2554224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83514" y="2391409"/>
            <a:ext cx="237109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Hata </a:t>
            </a:r>
            <a:r>
              <a:rPr sz="1800" spc="-5" dirty="0">
                <a:latin typeface="Calibri"/>
                <a:cs typeface="Calibri"/>
              </a:rPr>
              <a:t>yaptığını </a:t>
            </a:r>
            <a:r>
              <a:rPr sz="1800" spc="-10" dirty="0">
                <a:latin typeface="Calibri"/>
                <a:cs typeface="Calibri"/>
              </a:rPr>
              <a:t>kabul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eder.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4494276"/>
            <a:ext cx="4719828" cy="7406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4474464"/>
            <a:ext cx="4779264" cy="8397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623" y="4520920"/>
            <a:ext cx="4628515" cy="64632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623" y="4520920"/>
            <a:ext cx="4628515" cy="646430"/>
          </a:xfrm>
          <a:custGeom>
            <a:avLst/>
            <a:gdLst/>
            <a:ahLst/>
            <a:cxnLst/>
            <a:rect l="l" t="t" r="r" b="b"/>
            <a:pathLst>
              <a:path w="4628515" h="646429">
                <a:moveTo>
                  <a:pt x="0" y="646328"/>
                </a:moveTo>
                <a:lnTo>
                  <a:pt x="4628515" y="646328"/>
                </a:lnTo>
                <a:lnTo>
                  <a:pt x="4628515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23545" y="3111754"/>
            <a:ext cx="4434205" cy="201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711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Kendi hatalarını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tanır.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948690">
              <a:lnSpc>
                <a:spcPct val="100000"/>
              </a:lnSpc>
              <a:spcBef>
                <a:spcPts val="1440"/>
              </a:spcBef>
            </a:pPr>
            <a:r>
              <a:rPr sz="1800" spc="-5" dirty="0">
                <a:latin typeface="Calibri"/>
                <a:cs typeface="Calibri"/>
              </a:rPr>
              <a:t>Sahip olduklarından </a:t>
            </a:r>
            <a:r>
              <a:rPr sz="1800" dirty="0">
                <a:latin typeface="Calibri"/>
                <a:cs typeface="Calibri"/>
              </a:rPr>
              <a:t>memnun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olur.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1800" spc="-5" dirty="0">
                <a:latin typeface="Calibri"/>
                <a:cs typeface="Calibri"/>
              </a:rPr>
              <a:t>Başarılarından bahsederken; </a:t>
            </a:r>
            <a:r>
              <a:rPr sz="1800" spc="-10" dirty="0">
                <a:latin typeface="Calibri"/>
                <a:cs typeface="Calibri"/>
              </a:rPr>
              <a:t>kendini övmekten,  </a:t>
            </a:r>
            <a:r>
              <a:rPr sz="1800" spc="-5" dirty="0">
                <a:latin typeface="Calibri"/>
                <a:cs typeface="Calibri"/>
              </a:rPr>
              <a:t>böbürlenmekten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kaçınır.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75843" y="2177795"/>
            <a:ext cx="329184" cy="33070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2651" y="2216657"/>
            <a:ext cx="216027" cy="21602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2651" y="2216657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4" h="216535">
                <a:moveTo>
                  <a:pt x="0" y="82550"/>
                </a:moveTo>
                <a:lnTo>
                  <a:pt x="82524" y="82550"/>
                </a:lnTo>
                <a:lnTo>
                  <a:pt x="108013" y="0"/>
                </a:lnTo>
                <a:lnTo>
                  <a:pt x="133515" y="82550"/>
                </a:lnTo>
                <a:lnTo>
                  <a:pt x="216027" y="82550"/>
                </a:lnTo>
                <a:lnTo>
                  <a:pt x="149275" y="133603"/>
                </a:lnTo>
                <a:lnTo>
                  <a:pt x="174777" y="216026"/>
                </a:lnTo>
                <a:lnTo>
                  <a:pt x="108013" y="165100"/>
                </a:lnTo>
                <a:lnTo>
                  <a:pt x="41262" y="216026"/>
                </a:lnTo>
                <a:lnTo>
                  <a:pt x="66763" y="133603"/>
                </a:lnTo>
                <a:lnTo>
                  <a:pt x="0" y="82550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2611" y="2177795"/>
            <a:ext cx="329184" cy="33070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29000" y="2216657"/>
            <a:ext cx="216026" cy="21602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29000" y="2216657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0" y="82550"/>
                </a:moveTo>
                <a:lnTo>
                  <a:pt x="82550" y="82550"/>
                </a:lnTo>
                <a:lnTo>
                  <a:pt x="107950" y="0"/>
                </a:lnTo>
                <a:lnTo>
                  <a:pt x="133476" y="82550"/>
                </a:lnTo>
                <a:lnTo>
                  <a:pt x="216026" y="82550"/>
                </a:lnTo>
                <a:lnTo>
                  <a:pt x="149225" y="133603"/>
                </a:lnTo>
                <a:lnTo>
                  <a:pt x="174751" y="216026"/>
                </a:lnTo>
                <a:lnTo>
                  <a:pt x="107950" y="165100"/>
                </a:lnTo>
                <a:lnTo>
                  <a:pt x="41275" y="216026"/>
                </a:lnTo>
                <a:lnTo>
                  <a:pt x="66801" y="133603"/>
                </a:lnTo>
                <a:lnTo>
                  <a:pt x="0" y="8255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20467" y="2898648"/>
            <a:ext cx="329183" cy="32918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76855" y="2936748"/>
            <a:ext cx="216026" cy="21602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76855" y="2936748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0" y="82550"/>
                </a:moveTo>
                <a:lnTo>
                  <a:pt x="82550" y="82550"/>
                </a:lnTo>
                <a:lnTo>
                  <a:pt x="108076" y="0"/>
                </a:lnTo>
                <a:lnTo>
                  <a:pt x="133476" y="82550"/>
                </a:lnTo>
                <a:lnTo>
                  <a:pt x="216026" y="82550"/>
                </a:lnTo>
                <a:lnTo>
                  <a:pt x="149225" y="133476"/>
                </a:lnTo>
                <a:lnTo>
                  <a:pt x="174751" y="216026"/>
                </a:lnTo>
                <a:lnTo>
                  <a:pt x="108076" y="165100"/>
                </a:lnTo>
                <a:lnTo>
                  <a:pt x="41275" y="216026"/>
                </a:lnTo>
                <a:lnTo>
                  <a:pt x="66801" y="133476"/>
                </a:lnTo>
                <a:lnTo>
                  <a:pt x="0" y="82550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6210300"/>
            <a:ext cx="272796" cy="3307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6249161"/>
            <a:ext cx="216027" cy="21602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6249161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0" y="82550"/>
                </a:moveTo>
                <a:lnTo>
                  <a:pt x="82514" y="82550"/>
                </a:lnTo>
                <a:lnTo>
                  <a:pt x="108012" y="0"/>
                </a:lnTo>
                <a:lnTo>
                  <a:pt x="133515" y="82550"/>
                </a:lnTo>
                <a:lnTo>
                  <a:pt x="216027" y="82550"/>
                </a:lnTo>
                <a:lnTo>
                  <a:pt x="149263" y="133476"/>
                </a:lnTo>
                <a:lnTo>
                  <a:pt x="174764" y="216026"/>
                </a:lnTo>
                <a:lnTo>
                  <a:pt x="108012" y="164973"/>
                </a:lnTo>
                <a:lnTo>
                  <a:pt x="41257" y="216026"/>
                </a:lnTo>
                <a:lnTo>
                  <a:pt x="66756" y="133476"/>
                </a:lnTo>
                <a:lnTo>
                  <a:pt x="0" y="8255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32432" y="5634228"/>
            <a:ext cx="329183" cy="33070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88820" y="5673090"/>
            <a:ext cx="216027" cy="21602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88820" y="5673090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0" y="82550"/>
                </a:moveTo>
                <a:lnTo>
                  <a:pt x="82550" y="82550"/>
                </a:lnTo>
                <a:lnTo>
                  <a:pt x="108077" y="0"/>
                </a:lnTo>
                <a:lnTo>
                  <a:pt x="133477" y="82550"/>
                </a:lnTo>
                <a:lnTo>
                  <a:pt x="216027" y="82550"/>
                </a:lnTo>
                <a:lnTo>
                  <a:pt x="149225" y="133476"/>
                </a:lnTo>
                <a:lnTo>
                  <a:pt x="174752" y="216026"/>
                </a:lnTo>
                <a:lnTo>
                  <a:pt x="108077" y="164973"/>
                </a:lnTo>
                <a:lnTo>
                  <a:pt x="41275" y="216026"/>
                </a:lnTo>
                <a:lnTo>
                  <a:pt x="66802" y="133476"/>
                </a:lnTo>
                <a:lnTo>
                  <a:pt x="0" y="82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4338828"/>
            <a:ext cx="245363" cy="32918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4376928"/>
            <a:ext cx="188645" cy="21602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4376928"/>
            <a:ext cx="189230" cy="216535"/>
          </a:xfrm>
          <a:custGeom>
            <a:avLst/>
            <a:gdLst/>
            <a:ahLst/>
            <a:cxnLst/>
            <a:rect l="l" t="t" r="r" b="b"/>
            <a:pathLst>
              <a:path w="189230" h="216535">
                <a:moveTo>
                  <a:pt x="0" y="82550"/>
                </a:moveTo>
                <a:lnTo>
                  <a:pt x="55129" y="82550"/>
                </a:lnTo>
                <a:lnTo>
                  <a:pt x="80628" y="0"/>
                </a:lnTo>
                <a:lnTo>
                  <a:pt x="106126" y="82550"/>
                </a:lnTo>
                <a:lnTo>
                  <a:pt x="188645" y="82550"/>
                </a:lnTo>
                <a:lnTo>
                  <a:pt x="121884" y="133476"/>
                </a:lnTo>
                <a:lnTo>
                  <a:pt x="147383" y="216026"/>
                </a:lnTo>
                <a:lnTo>
                  <a:pt x="80628" y="164973"/>
                </a:lnTo>
                <a:lnTo>
                  <a:pt x="13873" y="216026"/>
                </a:lnTo>
                <a:lnTo>
                  <a:pt x="39372" y="133476"/>
                </a:lnTo>
                <a:lnTo>
                  <a:pt x="0" y="103440"/>
                </a:lnTo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1916" y="3617976"/>
            <a:ext cx="329184" cy="33070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8723" y="3656838"/>
            <a:ext cx="216027" cy="21602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8723" y="3656838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4" h="216535">
                <a:moveTo>
                  <a:pt x="0" y="82550"/>
                </a:moveTo>
                <a:lnTo>
                  <a:pt x="82511" y="82550"/>
                </a:lnTo>
                <a:lnTo>
                  <a:pt x="108013" y="0"/>
                </a:lnTo>
                <a:lnTo>
                  <a:pt x="133502" y="82550"/>
                </a:lnTo>
                <a:lnTo>
                  <a:pt x="216027" y="82550"/>
                </a:lnTo>
                <a:lnTo>
                  <a:pt x="149263" y="133476"/>
                </a:lnTo>
                <a:lnTo>
                  <a:pt x="174764" y="216026"/>
                </a:lnTo>
                <a:lnTo>
                  <a:pt x="108013" y="165100"/>
                </a:lnTo>
                <a:lnTo>
                  <a:pt x="41249" y="216026"/>
                </a:lnTo>
                <a:lnTo>
                  <a:pt x="66751" y="133476"/>
                </a:lnTo>
                <a:lnTo>
                  <a:pt x="0" y="82550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53128" y="5922264"/>
            <a:ext cx="329184" cy="33070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09134" y="5961126"/>
            <a:ext cx="216026" cy="21602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09134" y="5961126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0" y="82550"/>
                </a:moveTo>
                <a:lnTo>
                  <a:pt x="82550" y="82550"/>
                </a:lnTo>
                <a:lnTo>
                  <a:pt x="107950" y="0"/>
                </a:lnTo>
                <a:lnTo>
                  <a:pt x="133476" y="82550"/>
                </a:lnTo>
                <a:lnTo>
                  <a:pt x="216026" y="82550"/>
                </a:lnTo>
                <a:lnTo>
                  <a:pt x="149225" y="133476"/>
                </a:lnTo>
                <a:lnTo>
                  <a:pt x="174751" y="216026"/>
                </a:lnTo>
                <a:lnTo>
                  <a:pt x="107950" y="164973"/>
                </a:lnTo>
                <a:lnTo>
                  <a:pt x="41275" y="216026"/>
                </a:lnTo>
                <a:lnTo>
                  <a:pt x="66801" y="133476"/>
                </a:lnTo>
                <a:lnTo>
                  <a:pt x="0" y="82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77055" y="6643116"/>
            <a:ext cx="329184" cy="32918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33063" y="6681216"/>
            <a:ext cx="216026" cy="21602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33063" y="6681216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4">
                <a:moveTo>
                  <a:pt x="0" y="82549"/>
                </a:moveTo>
                <a:lnTo>
                  <a:pt x="82550" y="82549"/>
                </a:lnTo>
                <a:lnTo>
                  <a:pt x="107950" y="0"/>
                </a:lnTo>
                <a:lnTo>
                  <a:pt x="133476" y="82549"/>
                </a:lnTo>
                <a:lnTo>
                  <a:pt x="216026" y="82549"/>
                </a:lnTo>
                <a:lnTo>
                  <a:pt x="149225" y="133476"/>
                </a:lnTo>
                <a:lnTo>
                  <a:pt x="174751" y="216026"/>
                </a:lnTo>
                <a:lnTo>
                  <a:pt x="107950" y="164972"/>
                </a:lnTo>
                <a:lnTo>
                  <a:pt x="41275" y="216026"/>
                </a:lnTo>
                <a:lnTo>
                  <a:pt x="66801" y="133476"/>
                </a:lnTo>
                <a:lnTo>
                  <a:pt x="0" y="82549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453128" y="4986528"/>
            <a:ext cx="400812" cy="40233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09134" y="5025009"/>
            <a:ext cx="288036" cy="28803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09134" y="502500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109981"/>
                </a:moveTo>
                <a:lnTo>
                  <a:pt x="109981" y="109981"/>
                </a:lnTo>
                <a:lnTo>
                  <a:pt x="144017" y="0"/>
                </a:lnTo>
                <a:lnTo>
                  <a:pt x="178053" y="109981"/>
                </a:lnTo>
                <a:lnTo>
                  <a:pt x="288036" y="109981"/>
                </a:lnTo>
                <a:lnTo>
                  <a:pt x="199009" y="178053"/>
                </a:lnTo>
                <a:lnTo>
                  <a:pt x="233044" y="288036"/>
                </a:lnTo>
                <a:lnTo>
                  <a:pt x="144017" y="220090"/>
                </a:lnTo>
                <a:lnTo>
                  <a:pt x="54990" y="288036"/>
                </a:lnTo>
                <a:lnTo>
                  <a:pt x="89026" y="178053"/>
                </a:lnTo>
                <a:lnTo>
                  <a:pt x="0" y="109981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32120" y="2537460"/>
            <a:ext cx="329184" cy="33070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89270" y="2576702"/>
            <a:ext cx="216026" cy="21602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89270" y="2576702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0" y="82550"/>
                </a:moveTo>
                <a:lnTo>
                  <a:pt x="82422" y="82550"/>
                </a:lnTo>
                <a:lnTo>
                  <a:pt x="107950" y="0"/>
                </a:lnTo>
                <a:lnTo>
                  <a:pt x="133476" y="82550"/>
                </a:lnTo>
                <a:lnTo>
                  <a:pt x="216026" y="82550"/>
                </a:lnTo>
                <a:lnTo>
                  <a:pt x="149225" y="133603"/>
                </a:lnTo>
                <a:lnTo>
                  <a:pt x="174751" y="216026"/>
                </a:lnTo>
                <a:lnTo>
                  <a:pt x="107950" y="165100"/>
                </a:lnTo>
                <a:lnTo>
                  <a:pt x="41275" y="216026"/>
                </a:lnTo>
                <a:lnTo>
                  <a:pt x="66675" y="133603"/>
                </a:lnTo>
                <a:lnTo>
                  <a:pt x="0" y="8255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36720" y="4050791"/>
            <a:ext cx="329184" cy="32918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93108" y="4088891"/>
            <a:ext cx="216026" cy="21602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93108" y="4088891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0" y="82550"/>
                </a:moveTo>
                <a:lnTo>
                  <a:pt x="82550" y="82550"/>
                </a:lnTo>
                <a:lnTo>
                  <a:pt x="107950" y="0"/>
                </a:lnTo>
                <a:lnTo>
                  <a:pt x="133476" y="82550"/>
                </a:lnTo>
                <a:lnTo>
                  <a:pt x="216026" y="82550"/>
                </a:lnTo>
                <a:lnTo>
                  <a:pt x="149225" y="133477"/>
                </a:lnTo>
                <a:lnTo>
                  <a:pt x="174751" y="216027"/>
                </a:lnTo>
                <a:lnTo>
                  <a:pt x="107950" y="165100"/>
                </a:lnTo>
                <a:lnTo>
                  <a:pt x="41275" y="216027"/>
                </a:lnTo>
                <a:lnTo>
                  <a:pt x="66801" y="133477"/>
                </a:lnTo>
                <a:lnTo>
                  <a:pt x="0" y="82550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79976" y="3258311"/>
            <a:ext cx="329184" cy="33070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37126" y="3296792"/>
            <a:ext cx="216026" cy="21602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437126" y="3296792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0" y="82550"/>
                </a:moveTo>
                <a:lnTo>
                  <a:pt x="82550" y="82550"/>
                </a:lnTo>
                <a:lnTo>
                  <a:pt x="107950" y="0"/>
                </a:lnTo>
                <a:lnTo>
                  <a:pt x="133476" y="82550"/>
                </a:lnTo>
                <a:lnTo>
                  <a:pt x="216026" y="82550"/>
                </a:lnTo>
                <a:lnTo>
                  <a:pt x="149225" y="133476"/>
                </a:lnTo>
                <a:lnTo>
                  <a:pt x="174751" y="216026"/>
                </a:lnTo>
                <a:lnTo>
                  <a:pt x="107950" y="165099"/>
                </a:lnTo>
                <a:lnTo>
                  <a:pt x="41275" y="216026"/>
                </a:lnTo>
                <a:lnTo>
                  <a:pt x="66801" y="133476"/>
                </a:lnTo>
                <a:lnTo>
                  <a:pt x="0" y="82550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24911" y="2537460"/>
            <a:ext cx="329184" cy="33070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0919" y="2576702"/>
            <a:ext cx="216026" cy="21602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0919" y="2576702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0" y="82550"/>
                </a:moveTo>
                <a:lnTo>
                  <a:pt x="82550" y="82550"/>
                </a:lnTo>
                <a:lnTo>
                  <a:pt x="108076" y="0"/>
                </a:lnTo>
                <a:lnTo>
                  <a:pt x="133476" y="82550"/>
                </a:lnTo>
                <a:lnTo>
                  <a:pt x="216026" y="82550"/>
                </a:lnTo>
                <a:lnTo>
                  <a:pt x="149225" y="133603"/>
                </a:lnTo>
                <a:lnTo>
                  <a:pt x="174751" y="216026"/>
                </a:lnTo>
                <a:lnTo>
                  <a:pt x="108076" y="165100"/>
                </a:lnTo>
                <a:lnTo>
                  <a:pt x="41275" y="216026"/>
                </a:lnTo>
                <a:lnTo>
                  <a:pt x="66801" y="133603"/>
                </a:lnTo>
                <a:lnTo>
                  <a:pt x="0" y="82550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25009"/>
            <a:ext cx="6857999" cy="4880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55258" y="9345777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858000" cy="488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229996"/>
            <a:ext cx="6568440" cy="155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3825" indent="228600">
              <a:lnSpc>
                <a:spcPct val="100000"/>
              </a:lnSpc>
            </a:pP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Büyüklenme elbisesini giyindin ise hemen </a:t>
            </a:r>
            <a:r>
              <a:rPr sz="2000" b="1" i="1" spc="-5" dirty="0">
                <a:solidFill>
                  <a:srgbClr val="FFC000"/>
                </a:solidFill>
                <a:latin typeface="Calibri"/>
                <a:cs typeface="Calibri"/>
              </a:rPr>
              <a:t>üzerinden</a:t>
            </a:r>
            <a:r>
              <a:rPr sz="2000" b="1" i="1" spc="-14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FFC000"/>
                </a:solidFill>
                <a:latin typeface="Calibri"/>
                <a:cs typeface="Calibri"/>
              </a:rPr>
              <a:t>çıkarıp  </a:t>
            </a: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at. </a:t>
            </a:r>
            <a:r>
              <a:rPr sz="2000" b="1" i="1" spc="-15" dirty="0">
                <a:solidFill>
                  <a:srgbClr val="FFC000"/>
                </a:solidFill>
                <a:latin typeface="Calibri"/>
                <a:cs typeface="Calibri"/>
              </a:rPr>
              <a:t>Halka </a:t>
            </a:r>
            <a:r>
              <a:rPr sz="2000" b="1" i="1" spc="-10" dirty="0">
                <a:solidFill>
                  <a:srgbClr val="FFC000"/>
                </a:solidFill>
                <a:latin typeface="Calibri"/>
                <a:cs typeface="Calibri"/>
              </a:rPr>
              <a:t>karşı </a:t>
            </a: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kibirle göğüs </a:t>
            </a:r>
            <a:r>
              <a:rPr sz="2000" b="1" i="1" spc="-10" dirty="0">
                <a:solidFill>
                  <a:srgbClr val="FFC000"/>
                </a:solidFill>
                <a:latin typeface="Calibri"/>
                <a:cs typeface="Calibri"/>
              </a:rPr>
              <a:t>kabarttınsa, </a:t>
            </a: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dilini hemen </a:t>
            </a:r>
            <a:r>
              <a:rPr sz="2000" b="1" i="1" spc="-5" dirty="0">
                <a:solidFill>
                  <a:srgbClr val="FFC000"/>
                </a:solidFill>
                <a:latin typeface="Calibri"/>
                <a:cs typeface="Calibri"/>
              </a:rPr>
              <a:t>düzelt.  </a:t>
            </a:r>
            <a:r>
              <a:rPr sz="2000" b="1" i="1" spc="-10" dirty="0">
                <a:solidFill>
                  <a:srgbClr val="FFC000"/>
                </a:solidFill>
                <a:latin typeface="Calibri"/>
                <a:cs typeface="Calibri"/>
              </a:rPr>
              <a:t>Allah’ın </a:t>
            </a: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varlığına ve </a:t>
            </a:r>
            <a:r>
              <a:rPr sz="2000" b="1" i="1" spc="-5" dirty="0">
                <a:solidFill>
                  <a:srgbClr val="FFC000"/>
                </a:solidFill>
                <a:latin typeface="Calibri"/>
                <a:cs typeface="Calibri"/>
              </a:rPr>
              <a:t>birliğine </a:t>
            </a: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inancın belirtisi </a:t>
            </a:r>
            <a:r>
              <a:rPr sz="2000" b="1" i="1" spc="-5" dirty="0">
                <a:solidFill>
                  <a:srgbClr val="FFC000"/>
                </a:solidFill>
                <a:latin typeface="Calibri"/>
                <a:cs typeface="Calibri"/>
              </a:rPr>
              <a:t>alçak </a:t>
            </a: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gönüllü  </a:t>
            </a:r>
            <a:r>
              <a:rPr sz="2000" b="1" i="1" spc="-20" dirty="0">
                <a:solidFill>
                  <a:srgbClr val="FFC000"/>
                </a:solidFill>
                <a:latin typeface="Calibri"/>
                <a:cs typeface="Calibri"/>
              </a:rPr>
              <a:t>olmaktır. </a:t>
            </a:r>
            <a:r>
              <a:rPr sz="2000" b="1" i="1" spc="-10" dirty="0">
                <a:solidFill>
                  <a:srgbClr val="FFC000"/>
                </a:solidFill>
                <a:latin typeface="Calibri"/>
                <a:cs typeface="Calibri"/>
              </a:rPr>
              <a:t>Eğer </a:t>
            </a: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sen de mümin isen </a:t>
            </a:r>
            <a:r>
              <a:rPr sz="2000" b="1" i="1" spc="-5" dirty="0">
                <a:solidFill>
                  <a:srgbClr val="FFC000"/>
                </a:solidFill>
                <a:latin typeface="Calibri"/>
                <a:cs typeface="Calibri"/>
              </a:rPr>
              <a:t>alçak </a:t>
            </a: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gönüllü</a:t>
            </a:r>
            <a:r>
              <a:rPr sz="2000" b="1" i="1" spc="-15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ol.</a:t>
            </a:r>
            <a:endParaRPr sz="2000">
              <a:latin typeface="Calibri"/>
              <a:cs typeface="Calibri"/>
            </a:endParaRPr>
          </a:p>
          <a:p>
            <a:pPr marL="2413635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Atabetü’l Hakâyık, Edib </a:t>
            </a:r>
            <a:r>
              <a:rPr sz="2000" b="1" dirty="0">
                <a:latin typeface="Calibri"/>
                <a:cs typeface="Calibri"/>
              </a:rPr>
              <a:t>Ahmed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Yükneki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529059"/>
            <a:ext cx="4000500" cy="400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36365" y="7072883"/>
            <a:ext cx="3310254" cy="112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…Hataları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örtmede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gece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gibi ol, 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tevazuda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toprak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gibi ol, </a:t>
            </a:r>
            <a:r>
              <a:rPr sz="1800" b="1" i="1" spc="-15" dirty="0">
                <a:solidFill>
                  <a:srgbClr val="001F5F"/>
                </a:solidFill>
                <a:latin typeface="Calibri"/>
                <a:cs typeface="Calibri"/>
              </a:rPr>
              <a:t>öfkede 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ölü 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gibi</a:t>
            </a:r>
            <a:r>
              <a:rPr sz="1800" b="1" i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ol…</a:t>
            </a:r>
            <a:endParaRPr sz="1800">
              <a:latin typeface="Calibri"/>
              <a:cs typeface="Calibri"/>
            </a:endParaRPr>
          </a:p>
          <a:p>
            <a:pPr marR="100330" algn="r">
              <a:lnSpc>
                <a:spcPct val="100000"/>
              </a:lnSpc>
            </a:pP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vlana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1966</Words>
  <Application>Microsoft Office PowerPoint</Application>
  <PresentationFormat>A4 Kağıt (210x297 mm)</PresentationFormat>
  <Paragraphs>575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EXPER</dc:creator>
  <cp:lastModifiedBy>rehberlik serwisi</cp:lastModifiedBy>
  <cp:revision>1</cp:revision>
  <dcterms:created xsi:type="dcterms:W3CDTF">2016-05-03T10:26:43Z</dcterms:created>
  <dcterms:modified xsi:type="dcterms:W3CDTF">2016-05-03T10:30:37Z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2016-05-03T00:00:00Z</vt:filetime>
  </property>
</Properties>
</file>